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68" r:id="rId2"/>
    <p:sldId id="258" r:id="rId3"/>
    <p:sldId id="259" r:id="rId4"/>
    <p:sldId id="270" r:id="rId5"/>
    <p:sldId id="257" r:id="rId6"/>
    <p:sldId id="273" r:id="rId7"/>
    <p:sldId id="274" r:id="rId8"/>
    <p:sldId id="266" r:id="rId9"/>
    <p:sldId id="267" r:id="rId10"/>
    <p:sldId id="269" r:id="rId11"/>
    <p:sldId id="277" r:id="rId12"/>
    <p:sldId id="276" r:id="rId13"/>
    <p:sldId id="27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38D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9" autoAdjust="0"/>
    <p:restoredTop sz="95256" autoAdjust="0"/>
  </p:normalViewPr>
  <p:slideViewPr>
    <p:cSldViewPr>
      <p:cViewPr varScale="1">
        <p:scale>
          <a:sx n="90" d="100"/>
          <a:sy n="90" d="100"/>
        </p:scale>
        <p:origin x="96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hyperlink" Target="../&#208;&#160;&#208;&#176;&#208;&#177;&#208;&#190;&#209;&#135;&#208;&#184;&#208;&#185;%20&#209;&#129;&#209;&#130;&#208;&#190;&#208;&#187;/9.htm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Айнур\Desktop\Папа доклад 2015\220px-symbol_of_the_kazakh_ministry_of_defense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70727" cy="1403875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Картинки по запросу картинки по теме конституция РК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38D"/>
          </a:solidFill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7EE7B4BF-9697-48D6-B89E-345BE8E462F9}"/>
              </a:ext>
            </a:extLst>
          </p:cNvPr>
          <p:cNvSpPr/>
          <p:nvPr/>
        </p:nvSpPr>
        <p:spPr>
          <a:xfrm>
            <a:off x="6948264" y="6093296"/>
            <a:ext cx="2016224" cy="504056"/>
          </a:xfrm>
          <a:prstGeom prst="roundRect">
            <a:avLst/>
          </a:prstGeom>
          <a:solidFill>
            <a:srgbClr val="00038D"/>
          </a:solidFill>
          <a:ln>
            <a:solidFill>
              <a:srgbClr val="0003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23\Desktop\a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92088"/>
            <a:ext cx="1464704" cy="1464704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6" name="Picture 4" descr="C:\Users\Айнур\Desktop\Папа доклад 2015\220px-symbol_of_the_kazakh_ministry_of_defense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37" y="60829"/>
            <a:ext cx="1470727" cy="1403875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63126" y="2636912"/>
            <a:ext cx="9144000" cy="3168352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ru-RU" altLang="ru-RU" sz="27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lang="ru-RU" altLang="ru-RU" sz="2700" dirty="0"/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ru-RU" altLang="ru-RU" sz="27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lang="ru-RU" altLang="ru-RU" sz="2700" dirty="0"/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ru-RU" altLang="ru-RU" sz="27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ru-RU" altLang="ru-RU" sz="27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Конституция Республики Казахстан принята на республиканском референдуме 30 августа 1995 года.</a:t>
            </a:r>
          </a:p>
        </p:txBody>
      </p:sp>
      <p:pic>
        <p:nvPicPr>
          <p:cNvPr id="16392" name="Picture 8" descr="Картинки по запросу картинки по теме конституция РК-основной закон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19672" y="1218335"/>
            <a:ext cx="5643602" cy="32146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23\Desktop\a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92088"/>
            <a:ext cx="1464704" cy="1464704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6" name="Picture 4" descr="C:\Users\Айнур\Desktop\Папа доклад 2015\220px-symbol_of_the_kazakh_ministry_of_defense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37" y="60829"/>
            <a:ext cx="1470727" cy="1403875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5257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" pitchFamily="2" charset="2"/>
              <a:buNone/>
              <a:tabLst/>
              <a:defRPr/>
            </a:pPr>
            <a:r>
              <a:rPr kumimoji="0" lang="ru-RU" altLang="ru-RU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ru-RU" altLang="ru-RU" sz="27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altLang="ru-RU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hlinkClick r:id="rId4" action="ppaction://hlinkfile"/>
              </a:rPr>
              <a:t>Раздел I. Общие положения </a:t>
            </a:r>
            <a:r>
              <a:rPr kumimoji="0" lang="ru-RU" altLang="ru-RU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ru-RU" altLang="ru-RU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altLang="ru-RU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hlinkClick r:id="rId4" action="ppaction://hlinkfile"/>
              </a:rPr>
              <a:t>Раздел II. Человек и гражданин</a:t>
            </a:r>
            <a:r>
              <a:rPr kumimoji="0" lang="ru-RU" altLang="ru-RU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br>
              <a:rPr kumimoji="0" lang="ru-RU" altLang="ru-RU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altLang="ru-RU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hlinkClick r:id="rId4" action="ppaction://hlinkfile"/>
              </a:rPr>
              <a:t>Раздел III. Президент</a:t>
            </a:r>
            <a:r>
              <a:rPr kumimoji="0" lang="ru-RU" altLang="ru-RU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br>
              <a:rPr kumimoji="0" lang="ru-RU" altLang="ru-RU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altLang="ru-RU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hlinkClick r:id="rId4" action="ppaction://hlinkfile"/>
              </a:rPr>
              <a:t>Раздел IV. Парламент</a:t>
            </a:r>
            <a:r>
              <a:rPr kumimoji="0" lang="ru-RU" altLang="ru-RU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br>
              <a:rPr kumimoji="0" lang="ru-RU" altLang="ru-RU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altLang="ru-RU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hlinkClick r:id="rId4" action="ppaction://hlinkfile"/>
              </a:rPr>
              <a:t>Раздел V. Правительство</a:t>
            </a:r>
            <a:r>
              <a:rPr kumimoji="0" lang="ru-RU" altLang="ru-RU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br>
              <a:rPr kumimoji="0" lang="ru-RU" altLang="ru-RU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altLang="ru-RU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hlinkClick r:id="rId4" action="ppaction://hlinkfile"/>
              </a:rPr>
              <a:t>Раздел VI. Конституционный Совет</a:t>
            </a:r>
            <a:r>
              <a:rPr kumimoji="0" lang="ru-RU" altLang="ru-RU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br>
              <a:rPr kumimoji="0" lang="ru-RU" altLang="ru-RU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altLang="ru-RU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hlinkClick r:id="rId4" action="ppaction://hlinkfile"/>
              </a:rPr>
              <a:t>Раздел VII. Суды и правосудие</a:t>
            </a:r>
            <a:r>
              <a:rPr kumimoji="0" lang="ru-RU" altLang="ru-RU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br>
              <a:rPr kumimoji="0" lang="ru-RU" altLang="ru-RU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altLang="ru-RU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hlinkClick r:id="rId4" action="ppaction://hlinkfile"/>
              </a:rPr>
              <a:t>Раздел VIII. Местное государственное управление и самоуправление</a:t>
            </a:r>
            <a:r>
              <a:rPr kumimoji="0" lang="ru-RU" altLang="ru-RU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br>
              <a:rPr kumimoji="0" lang="ru-RU" altLang="ru-RU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altLang="ru-RU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hlinkClick r:id="rId4" action="ppaction://hlinkfile"/>
              </a:rPr>
              <a:t>Раздел IX. Заключительные и переходные положения</a:t>
            </a:r>
            <a:r>
              <a:rPr kumimoji="0" lang="ru-RU" altLang="ru-RU" sz="2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571604" y="277813"/>
            <a:ext cx="5715040" cy="11398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sz="3800" dirty="0">
                <a:effectLst/>
                <a:latin typeface="Times New Roman" pitchFamily="18" charset="0"/>
                <a:cs typeface="Times New Roman" pitchFamily="18" charset="0"/>
              </a:rPr>
              <a:t>Конституция состоит из разделов: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:\Users\Айнур\Desktop\Папа доклад 2015\220px-symbol_of_the_kazakh_ministry_of_defense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37" y="60829"/>
            <a:ext cx="1470727" cy="1403875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123\Desktop\a4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92088"/>
            <a:ext cx="1464704" cy="1464704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14338" name="AutoShape 2" descr="Картинки по запросу картинки по теме конституция Р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40" name="AutoShape 4" descr="Картинки по запросу картинки по теме конституция Р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42" name="AutoShape 6" descr="Картинки по запросу картинки по теме конституция Р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44" name="AutoShape 8" descr="Картинки по запросу картинки по теме конституция Р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0" y="1714488"/>
            <a:ext cx="9144000" cy="51435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ru-RU" altLang="ru-RU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Наша Родина – Республика Казахстан. Страна в которой мы родились, живём и учимся. Строим мы свою жизнь по Главной книге государства, которая называется Конституция РК. Конституция – основной закон, это свод правил и обязанностей, которые позволяют всем гражданам страны дружно жить, работать и отдыхать. </a:t>
            </a:r>
          </a:p>
        </p:txBody>
      </p:sp>
    </p:spTree>
    <p:extLst>
      <p:ext uri="{BB962C8B-B14F-4D97-AF65-F5344CB8AC3E}">
        <p14:creationId xmlns:p14="http://schemas.microsoft.com/office/powerpoint/2010/main" val="3256682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123\Desktop\a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92088"/>
            <a:ext cx="1464704" cy="1336648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7" name="Picture 4" descr="C:\Users\Айнур\Desktop\Папа доклад 2015\220px-symbol_of_the_kazakh_ministry_of_defense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37" y="60829"/>
            <a:ext cx="1470727" cy="1403875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357818" y="1500174"/>
            <a:ext cx="3786182" cy="5357826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ru-RU" altLang="ru-RU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30 августа 1995 года была принята Конституция РК. Это красный день в календаре. В этот день мы отдыхаем и празднуем это событие. В этом году, в 2016, исполнилось 21 год, как была принята Конституция РК. </a:t>
            </a:r>
          </a:p>
        </p:txBody>
      </p:sp>
      <p:pic>
        <p:nvPicPr>
          <p:cNvPr id="13316" name="Picture 4" descr="Картинки по запросу картинки по теме конституция РК-основной закон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512" y="1628800"/>
            <a:ext cx="5154488" cy="5112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123\Desktop\a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92088"/>
            <a:ext cx="1464704" cy="1464704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7" name="Picture 4" descr="C:\Users\Айнур\Desktop\Папа доклад 2015\220px-symbol_of_the_kazakh_ministry_of_defense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37" y="60829"/>
            <a:ext cx="1470727" cy="1403875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28596" y="3357563"/>
            <a:ext cx="8229600" cy="350043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ru-RU" altLang="ru-RU" sz="2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Статья 40</a:t>
            </a:r>
            <a:r>
              <a:rPr kumimoji="0" lang="ru-RU" altLang="ru-RU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br>
              <a:rPr kumimoji="0" lang="ru-RU" altLang="ru-RU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altLang="ru-RU" sz="2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</a:t>
            </a:r>
            <a:r>
              <a:rPr kumimoji="0" lang="ru-RU" altLang="ru-RU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Президент Республики Казахстан является главой государства, его высшим должностным лицом, определяющим основные направления внутренней и внешней политики государства и представляющим Казахстан внутри страны и в международных отношениях. </a:t>
            </a:r>
            <a:br>
              <a:rPr kumimoji="0" lang="ru-RU" altLang="ru-RU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altLang="ru-RU" sz="2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</a:t>
            </a:r>
            <a:r>
              <a:rPr kumimoji="0" lang="ru-RU" altLang="ru-RU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Президент Республики - символ и гарант единства народа и государственной власти, незыблемости Конституции, прав и свобод человека и гражданина. </a:t>
            </a:r>
            <a:br>
              <a:rPr kumimoji="0" lang="ru-RU" altLang="ru-RU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ru-RU" altLang="ru-RU" sz="2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</a:t>
            </a:r>
            <a:r>
              <a:rPr kumimoji="0" lang="ru-RU" altLang="ru-RU" sz="2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Президент Республики обеспечивает согласованное функционирование всех ветвей государственной власти и ответственность органов власти перед народом.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444B16A-14CC-498D-AE90-265F14D227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84796"/>
            <a:ext cx="4878550" cy="3100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087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123\Desktop\a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92088"/>
            <a:ext cx="1464704" cy="1464704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7" name="Picture 4" descr="C:\Users\Айнур\Desktop\Папа доклад 2015\220px-symbol_of_the_kazakh_ministry_of_defense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37" y="60829"/>
            <a:ext cx="1470727" cy="1403875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709040" y="226389"/>
            <a:ext cx="5786478" cy="164305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sz="2000" b="1" dirty="0">
                <a:solidFill>
                  <a:srgbClr val="FF0000"/>
                </a:solidFill>
              </a:rPr>
              <a:t>		Статья 30</a:t>
            </a:r>
            <a:r>
              <a:rPr lang="ru-RU" altLang="ru-RU" sz="2000" dirty="0">
                <a:solidFill>
                  <a:srgbClr val="FF0000"/>
                </a:solidFill>
              </a:rPr>
              <a:t> </a:t>
            </a:r>
            <a:br>
              <a:rPr lang="ru-RU" altLang="ru-RU" sz="2000" dirty="0">
                <a:solidFill>
                  <a:srgbClr val="FF0000"/>
                </a:solidFill>
              </a:rPr>
            </a:br>
            <a:r>
              <a:rPr lang="ru-RU" altLang="ru-RU" sz="2000" b="1" dirty="0">
                <a:solidFill>
                  <a:srgbClr val="FF0000"/>
                </a:solidFill>
              </a:rPr>
              <a:t>1.</a:t>
            </a:r>
            <a:r>
              <a:rPr lang="ru-RU" altLang="ru-RU" sz="2000" dirty="0">
                <a:solidFill>
                  <a:srgbClr val="FF0000"/>
                </a:solidFill>
              </a:rPr>
              <a:t> Гражданам гарантируется бесплатное среднее образование в государственных учебных заведениях. Среднее образование обязательно.</a:t>
            </a:r>
            <a:r>
              <a:rPr lang="ru-RU" altLang="ru-RU" sz="3800" dirty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9" name="Picture 4" descr="PC14036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2060848"/>
            <a:ext cx="8517348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65506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123\Desktop\a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92088"/>
            <a:ext cx="1464704" cy="1464704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6" name="Picture 4" descr="C:\Users\Айнур\Desktop\Папа доклад 2015\220px-symbol_of_the_kazakh_ministry_of_defense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37" y="60829"/>
            <a:ext cx="1470727" cy="1403875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500166" y="116632"/>
            <a:ext cx="685744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	Символика</a:t>
            </a:r>
            <a:r>
              <a:rPr lang="ru-RU" sz="24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 </a:t>
            </a: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Казахстана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572000" y="1556589"/>
            <a:ext cx="435597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Государственный Флаг Республики Казахстан представляет собой прямоугольное полотнище </a:t>
            </a:r>
            <a:r>
              <a:rPr lang="ru-RU" sz="2000" dirty="0" err="1"/>
              <a:t>голубого</a:t>
            </a:r>
            <a:r>
              <a:rPr lang="ru-RU" sz="2000" dirty="0"/>
              <a:t> цвета с изображением в его центре солнца с 32-мя лучами, под которым - парящий степной орел. У древка - вертикальная полоса с национальным орнаментом. </a:t>
            </a:r>
          </a:p>
        </p:txBody>
      </p:sp>
      <p:pic>
        <p:nvPicPr>
          <p:cNvPr id="10" name="Picture 2" descr="http://tyumedia.ru/static/i/kaz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37" y="1574723"/>
            <a:ext cx="4481806" cy="2844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http://www.kazpravda.kz/i_data/098307265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12" y="4286256"/>
            <a:ext cx="2857488" cy="2571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81202" y="5273453"/>
            <a:ext cx="53285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Автором государственного флага Казахстана является </a:t>
            </a:r>
            <a:r>
              <a:rPr lang="ru-RU" sz="2000" dirty="0" err="1"/>
              <a:t>Шакен</a:t>
            </a:r>
            <a:r>
              <a:rPr lang="ru-RU" sz="2000" dirty="0"/>
              <a:t> </a:t>
            </a:r>
            <a:r>
              <a:rPr lang="ru-RU" sz="2000" dirty="0" err="1"/>
              <a:t>Ниязбеков</a:t>
            </a:r>
            <a:r>
              <a:rPr lang="ru-RU" sz="20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500562" y="240804"/>
            <a:ext cx="4643438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 гербе изображён Тулпар — мифический конь с крыльями. Такие же кони украшают шлем иссыкского Золотого человека. Крылья символизируют мечту о построении сильного, процветающего государства. Они свидетельствуют также о чистых помыслах и стремлении к совершенствованию и достижению гармонии в обществе, с природой и мировой цивилизацией. В государственном гербе республики изображены два мифических коня, и они как бы оберегают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шанырак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 двух сторон. Они также ярко выражают идею служения общему дому — Родине. Беречь Родину как зеницу ока и преданно служить ей один из важных лейтмотивов, заложенных в образах мифических коней.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/>
              <a:t/>
            </a:r>
            <a:br>
              <a:rPr lang="ru-RU" sz="1200" dirty="0"/>
            </a:br>
            <a:endParaRPr lang="ru-RU" sz="1200" dirty="0"/>
          </a:p>
        </p:txBody>
      </p:sp>
      <p:pic>
        <p:nvPicPr>
          <p:cNvPr id="8" name="Рисунок 7" descr="7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528" y="1052736"/>
            <a:ext cx="4000528" cy="42148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123\Desktop\a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92088"/>
            <a:ext cx="1464704" cy="1464704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5" name="Picture 4" descr="C:\Users\Айнур\Desktop\Папа доклад 2015\220px-symbol_of_the_kazakh_ministry_of_defense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37" y="60829"/>
            <a:ext cx="1470727" cy="1403875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http://im3-tub-kz.yandex.net/i?id=519487471-41-72&amp;n=2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1700808"/>
            <a:ext cx="4277964" cy="3371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0" descr="http://www.heraldicum.ru/kazakstn/images/valihanov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016" y="1700808"/>
            <a:ext cx="2857500" cy="3371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0" y="5092559"/>
            <a:ext cx="358294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Жандарбек</a:t>
            </a:r>
            <a:r>
              <a:rPr lang="ru-RU" sz="4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cap="none" spc="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Малибеков</a:t>
            </a:r>
            <a:endParaRPr lang="ru-RU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921016" y="5153952"/>
            <a:ext cx="309634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400" b="1" cap="none" spc="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Шот-Аман</a:t>
            </a:r>
            <a:r>
              <a:rPr lang="ru-RU" sz="4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cap="none" spc="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Уалиханов</a:t>
            </a:r>
            <a:endParaRPr lang="ru-RU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7.pn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71802" y="1782203"/>
            <a:ext cx="2643206" cy="3008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786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de.academic.ru/pictures/dewiki/75/Kazakhstan_National_Anthem.pn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 l="8859" t="3996" r="7867" b="8080"/>
          <a:stretch>
            <a:fillRect/>
          </a:stretch>
        </p:blipFill>
        <p:spPr bwMode="auto">
          <a:xfrm>
            <a:off x="250861" y="188640"/>
            <a:ext cx="2286016" cy="38576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8"/>
          <p:cNvSpPr>
            <a:spLocks noChangeArrowheads="1"/>
          </p:cNvSpPr>
          <p:nvPr/>
        </p:nvSpPr>
        <p:spPr bwMode="auto">
          <a:xfrm>
            <a:off x="2786059" y="751344"/>
            <a:ext cx="6072191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400" b="1" u="sng" dirty="0">
                <a:latin typeface="Times New Roman" pitchFamily="18" charset="0"/>
                <a:cs typeface="Times New Roman" pitchFamily="18" charset="0"/>
              </a:rPr>
              <a:t>О гимне</a:t>
            </a:r>
          </a:p>
          <a:p>
            <a:pPr algn="just"/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Гимн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– это слово греческого происхождения, означающее торжественную песнь, исполняемую в особых, наиболее важных случаях. </a:t>
            </a:r>
          </a:p>
          <a:p>
            <a:pPr algn="just" eaLnBrk="0" hangingPunct="0"/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Гимн – это песня, посвящённая своей Родине, это символ государства.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85750" y="4192510"/>
            <a:ext cx="85725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Музыка композитора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Шамши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Калдаякова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слова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Жумекена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Нажимеденова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(1956),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Нурсултана Назарбаева.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/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	В нём отражено стремление народа к свободе, глубокие корни и чаяния о будущем. Он призывает к дружбе и единению во имя гуманизма, мира и согласия на нашей древней и прекрасной земле.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87624" y="0"/>
            <a:ext cx="6512511" cy="114300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Narrow" pitchFamily="34" charset="0"/>
              </a:rPr>
              <a:t>Гимн Республики Казахстан</a:t>
            </a:r>
          </a:p>
        </p:txBody>
      </p:sp>
      <p:pic>
        <p:nvPicPr>
          <p:cNvPr id="5" name="Picture 2" descr="http://altaynews.kz/uploads/posts/2012-09/1347624086_shamshi-kaldayakov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03" y="1035692"/>
            <a:ext cx="3377584" cy="357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tarih.spring.kz/files/0000017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3928" y="1035692"/>
            <a:ext cx="2928958" cy="357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://elbasym.kz/wp-content/uploads/2012/04/16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1" r="22129"/>
          <a:stretch/>
        </p:blipFill>
        <p:spPr bwMode="auto">
          <a:xfrm>
            <a:off x="6156176" y="1035692"/>
            <a:ext cx="2928926" cy="357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00025" y="5000636"/>
            <a:ext cx="288255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Шамши</a:t>
            </a:r>
            <a:r>
              <a:rPr lang="ru-RU" sz="40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cap="none" spc="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Калдаяков</a:t>
            </a:r>
            <a:endParaRPr lang="ru-RU" sz="4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37919" y="5009394"/>
            <a:ext cx="3668161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Жумекен</a:t>
            </a:r>
            <a:r>
              <a:rPr lang="ru-RU" sz="40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cap="none" spc="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Нажимеденов</a:t>
            </a:r>
            <a:endParaRPr lang="ru-RU" sz="4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012160" y="5026910"/>
            <a:ext cx="285748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ru-RU" sz="40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Нурсултан Назарбаев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004.radikal.ru/i206/1005/2e/3a77a3284c4e.gif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500042"/>
            <a:ext cx="8286808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949</TotalTime>
  <Words>314</Words>
  <Application>Microsoft Office PowerPoint</Application>
  <PresentationFormat>Экран (4:3)</PresentationFormat>
  <Paragraphs>28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Arial</vt:lpstr>
      <vt:lpstr>Arial Narrow</vt:lpstr>
      <vt:lpstr>Bookman Old Style</vt:lpstr>
      <vt:lpstr>Georgia</vt:lpstr>
      <vt:lpstr>Times New Roman</vt:lpstr>
      <vt:lpstr>Trebuchet MS</vt:lpstr>
      <vt:lpstr>Wingdings</vt:lpstr>
      <vt:lpstr>Wingdings 3</vt:lpstr>
      <vt:lpstr>Воздушный поток</vt:lpstr>
      <vt:lpstr>Презентация PowerPoint</vt:lpstr>
      <vt:lpstr>Презентация PowerPoint</vt:lpstr>
      <vt:lpstr>Конституция состоит из разделов:</vt:lpstr>
      <vt:lpstr>Презентация PowerPoint</vt:lpstr>
      <vt:lpstr>Презентация PowerPoint</vt:lpstr>
      <vt:lpstr>Презентация PowerPoint</vt:lpstr>
      <vt:lpstr>  Статья 30  1. Гражданам гарантируется бесплатное среднее образование в государственных учебных заведениях. Среднее образование обязательно. </vt:lpstr>
      <vt:lpstr>Презентация PowerPoint</vt:lpstr>
      <vt:lpstr>Презентация PowerPoint</vt:lpstr>
      <vt:lpstr>Презентация PowerPoint</vt:lpstr>
      <vt:lpstr>Презентация PowerPoint</vt:lpstr>
      <vt:lpstr>Гимн Республики Казахстан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Аттестованы в  офицерский  состав  после получения дипломов  об  окончании ВУЗа человек.</dc:title>
  <dc:creator>Айнур</dc:creator>
  <cp:lastModifiedBy>250319</cp:lastModifiedBy>
  <cp:revision>118</cp:revision>
  <cp:lastPrinted>2015-12-07T06:52:25Z</cp:lastPrinted>
  <dcterms:modified xsi:type="dcterms:W3CDTF">2021-08-26T16:05:34Z</dcterms:modified>
</cp:coreProperties>
</file>