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7" r:id="rId6"/>
    <p:sldId id="268" r:id="rId7"/>
    <p:sldId id="269" r:id="rId8"/>
    <p:sldId id="270" r:id="rId9"/>
    <p:sldId id="261" r:id="rId10"/>
    <p:sldId id="262" r:id="rId11"/>
    <p:sldId id="271" r:id="rId12"/>
    <p:sldId id="263" r:id="rId13"/>
    <p:sldId id="264" r:id="rId14"/>
    <p:sldId id="265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4660"/>
  </p:normalViewPr>
  <p:slideViewPr>
    <p:cSldViewPr>
      <p:cViewPr>
        <p:scale>
          <a:sx n="73" d="100"/>
          <a:sy n="73" d="100"/>
        </p:scale>
        <p:origin x="-1272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im3.asset.yvimg.kz/userimages/danajarlygapova/nQ1r5tjJ3rtm6SEdS8PTXOsDhurA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25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images.myshared.ru/4/282228/slide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0648"/>
            <a:ext cx="762000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99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estent.ru/tarih/vel_ludi/Oljas_Suleimen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85191"/>
            <a:ext cx="5328592" cy="637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084168" y="1052736"/>
            <a:ext cx="24300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56032">
              <a:spcBef>
                <a:spcPct val="20000"/>
              </a:spcBef>
              <a:buSzPct val="60000"/>
              <a:buFont typeface="Wingdings" pitchFamily="2" charset="2"/>
              <a:buChar char=""/>
            </a:pPr>
            <a:r>
              <a:rPr lang="ru-RU" sz="2100" dirty="0">
                <a:solidFill>
                  <a:srgbClr val="FFFF00"/>
                </a:solidFill>
              </a:rPr>
              <a:t>1936 ж. </a:t>
            </a:r>
            <a:r>
              <a:rPr lang="ru-RU" sz="2100" dirty="0" err="1">
                <a:solidFill>
                  <a:srgbClr val="FFFF00"/>
                </a:solidFill>
              </a:rPr>
              <a:t>Мамырдың</a:t>
            </a:r>
            <a:r>
              <a:rPr lang="ru-RU" sz="2100" dirty="0">
                <a:solidFill>
                  <a:srgbClr val="FFFF00"/>
                </a:solidFill>
              </a:rPr>
              <a:t> 18 </a:t>
            </a:r>
            <a:r>
              <a:rPr lang="ru-RU" sz="2100" dirty="0" err="1">
                <a:solidFill>
                  <a:srgbClr val="FFFF00"/>
                </a:solidFill>
              </a:rPr>
              <a:t>Алматыда</a:t>
            </a:r>
            <a:r>
              <a:rPr lang="ru-RU" sz="2100" dirty="0">
                <a:solidFill>
                  <a:srgbClr val="FFFF00"/>
                </a:solidFill>
              </a:rPr>
              <a:t> </a:t>
            </a:r>
            <a:r>
              <a:rPr lang="ru-RU" sz="2100" dirty="0" err="1">
                <a:solidFill>
                  <a:srgbClr val="FFFF00"/>
                </a:solidFill>
              </a:rPr>
              <a:t>дүниеге</a:t>
            </a:r>
            <a:r>
              <a:rPr lang="ru-RU" sz="2100" dirty="0">
                <a:solidFill>
                  <a:srgbClr val="FFFF00"/>
                </a:solidFill>
              </a:rPr>
              <a:t> </a:t>
            </a:r>
            <a:r>
              <a:rPr lang="ru-RU" sz="2100" dirty="0" err="1">
                <a:solidFill>
                  <a:srgbClr val="FFFF00"/>
                </a:solidFill>
              </a:rPr>
              <a:t>келген</a:t>
            </a:r>
            <a:r>
              <a:rPr lang="ru-RU" sz="2100" dirty="0">
                <a:solidFill>
                  <a:srgbClr val="FFFF00"/>
                </a:solidFill>
              </a:rPr>
              <a:t>.</a:t>
            </a:r>
            <a:endParaRPr lang="ru-RU" sz="21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15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16632"/>
            <a:ext cx="7834064" cy="6552727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  <a:effectLst/>
              </a:rPr>
              <a:t>1962—71 </a:t>
            </a:r>
            <a:r>
              <a:rPr lang="ru-RU" dirty="0" err="1">
                <a:solidFill>
                  <a:srgbClr val="FFFF00"/>
                </a:solidFill>
                <a:effectLst/>
              </a:rPr>
              <a:t>жж</a:t>
            </a:r>
            <a:r>
              <a:rPr lang="ru-RU" dirty="0">
                <a:solidFill>
                  <a:srgbClr val="FFFF00"/>
                </a:solidFill>
                <a:effectLst/>
              </a:rPr>
              <a:t>. Казахстанская Правда </a:t>
            </a:r>
            <a:r>
              <a:rPr lang="ru-RU" dirty="0" err="1">
                <a:solidFill>
                  <a:srgbClr val="FFFF00"/>
                </a:solidFill>
                <a:effectLst/>
              </a:rPr>
              <a:t>ұнжариясының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әдеби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қызметкері</a:t>
            </a:r>
            <a:r>
              <a:rPr lang="ru-RU" dirty="0">
                <a:solidFill>
                  <a:srgbClr val="FFFF00"/>
                </a:solidFill>
                <a:effectLst/>
              </a:rPr>
              <a:t>, </a:t>
            </a:r>
            <a:r>
              <a:rPr lang="ru-RU" dirty="0" err="1">
                <a:solidFill>
                  <a:srgbClr val="FFFF00"/>
                </a:solidFill>
                <a:effectLst/>
              </a:rPr>
              <a:t>Қазақфилм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киностудиясы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сценарлық-редакцялық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алқасының</a:t>
            </a:r>
            <a:r>
              <a:rPr lang="ru-RU" dirty="0">
                <a:solidFill>
                  <a:srgbClr val="FFFF00"/>
                </a:solidFill>
                <a:effectLst/>
              </a:rPr>
              <a:t> бас редакторы, </a:t>
            </a:r>
            <a:r>
              <a:rPr lang="ru-RU" dirty="0" err="1">
                <a:solidFill>
                  <a:srgbClr val="FFFF00"/>
                </a:solidFill>
                <a:effectLst/>
              </a:rPr>
              <a:t>Просторжурналының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бөлім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меңгерушісы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болып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жұмыстар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атқарады</a:t>
            </a:r>
            <a:r>
              <a:rPr lang="ru-RU" dirty="0">
                <a:solidFill>
                  <a:srgbClr val="FFFF00"/>
                </a:solidFill>
                <a:effectLst/>
              </a:rPr>
              <a:t>.</a:t>
            </a:r>
          </a:p>
          <a:p>
            <a:r>
              <a:rPr lang="ru-RU" dirty="0">
                <a:solidFill>
                  <a:srgbClr val="FFFF00"/>
                </a:solidFill>
                <a:effectLst/>
              </a:rPr>
              <a:t>1971—81 </a:t>
            </a:r>
            <a:r>
              <a:rPr lang="ru-RU" dirty="0" err="1">
                <a:solidFill>
                  <a:srgbClr val="FFFF00"/>
                </a:solidFill>
                <a:effectLst/>
              </a:rPr>
              <a:t>жж</a:t>
            </a:r>
            <a:r>
              <a:rPr lang="ru-RU" dirty="0">
                <a:solidFill>
                  <a:srgbClr val="FFFF00"/>
                </a:solidFill>
                <a:effectLst/>
              </a:rPr>
              <a:t>. </a:t>
            </a:r>
            <a:r>
              <a:rPr lang="ru-RU" dirty="0" err="1">
                <a:solidFill>
                  <a:srgbClr val="FFFF00"/>
                </a:solidFill>
                <a:effectLst/>
              </a:rPr>
              <a:t>Қазақстан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жазушылар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одағы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басқармасының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хатшысы</a:t>
            </a:r>
            <a:r>
              <a:rPr lang="ru-RU" dirty="0">
                <a:solidFill>
                  <a:srgbClr val="FFFF00"/>
                </a:solidFill>
                <a:effectLst/>
              </a:rPr>
              <a:t>, </a:t>
            </a:r>
            <a:r>
              <a:rPr lang="ru-RU" dirty="0" err="1">
                <a:solidFill>
                  <a:srgbClr val="FFFF00"/>
                </a:solidFill>
                <a:effectLst/>
              </a:rPr>
              <a:t>сонымен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бірге</a:t>
            </a:r>
            <a:r>
              <a:rPr lang="ru-RU" dirty="0">
                <a:solidFill>
                  <a:srgbClr val="FFFF00"/>
                </a:solidFill>
                <a:effectLst/>
              </a:rPr>
              <a:t> 1972 ж. Азия-Африка </a:t>
            </a:r>
            <a:r>
              <a:rPr lang="ru-RU" dirty="0" err="1">
                <a:solidFill>
                  <a:srgbClr val="FFFF00"/>
                </a:solidFill>
                <a:effectLst/>
              </a:rPr>
              <a:t>елдері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жазушыларымен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байланыс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жөніндегі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Қазақстандық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көмитеттің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төрағасы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болды</a:t>
            </a:r>
            <a:r>
              <a:rPr lang="ru-RU" dirty="0">
                <a:solidFill>
                  <a:srgbClr val="FFFF00"/>
                </a:solidFill>
                <a:effectLst/>
              </a:rPr>
              <a:t>.</a:t>
            </a:r>
          </a:p>
          <a:p>
            <a:r>
              <a:rPr lang="ru-RU" dirty="0">
                <a:solidFill>
                  <a:srgbClr val="FFFF00"/>
                </a:solidFill>
                <a:effectLst/>
              </a:rPr>
              <a:t>1981—83 </a:t>
            </a:r>
            <a:r>
              <a:rPr lang="ru-RU" dirty="0" err="1">
                <a:solidFill>
                  <a:srgbClr val="FFFF00"/>
                </a:solidFill>
                <a:effectLst/>
              </a:rPr>
              <a:t>жылдары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Қазақ</a:t>
            </a:r>
            <a:r>
              <a:rPr lang="ru-RU" dirty="0">
                <a:solidFill>
                  <a:srgbClr val="FFFF00"/>
                </a:solidFill>
                <a:effectLst/>
              </a:rPr>
              <a:t> КСР кинематография </a:t>
            </a:r>
            <a:r>
              <a:rPr lang="ru-RU" dirty="0" err="1">
                <a:solidFill>
                  <a:srgbClr val="FFFF00"/>
                </a:solidFill>
                <a:effectLst/>
              </a:rPr>
              <a:t>жөніндегі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мемлекеттік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комитетінің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төрағасы</a:t>
            </a:r>
            <a:r>
              <a:rPr lang="ru-RU" dirty="0" smtClean="0">
                <a:solidFill>
                  <a:srgbClr val="FFFF00"/>
                </a:solidFill>
                <a:effectLst/>
              </a:rPr>
              <a:t>.</a:t>
            </a:r>
            <a:endParaRPr lang="ru-RU" dirty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9882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6093296"/>
            <a:ext cx="7543800" cy="914400"/>
          </a:xfrm>
        </p:spPr>
        <p:txBody>
          <a:bodyPr/>
          <a:lstStyle/>
          <a:p>
            <a:pPr marL="274320" lvl="0" indent="-256032">
              <a:spcBef>
                <a:spcPct val="20000"/>
              </a:spcBef>
            </a:pPr>
            <a:r>
              <a:rPr lang="ru-RU" sz="2100" dirty="0" smtClean="0">
                <a:solidFill>
                  <a:srgbClr val="FFFF00"/>
                </a:solidFill>
                <a:effectLst/>
                <a:ea typeface="+mn-ea"/>
                <a:cs typeface="+mn-cs"/>
              </a:rPr>
              <a:t/>
            </a:r>
            <a:br>
              <a:rPr lang="ru-RU" sz="2100" dirty="0" smtClean="0">
                <a:solidFill>
                  <a:srgbClr val="FFFF00"/>
                </a:solidFill>
                <a:effectLst/>
                <a:ea typeface="+mn-ea"/>
                <a:cs typeface="+mn-cs"/>
              </a:rPr>
            </a:br>
            <a: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  <a:t/>
            </a:r>
            <a:b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</a:br>
            <a:r>
              <a:rPr lang="ru-RU" sz="2100" dirty="0" smtClean="0">
                <a:solidFill>
                  <a:srgbClr val="FFFF00"/>
                </a:solidFill>
                <a:effectLst/>
                <a:ea typeface="+mn-ea"/>
                <a:cs typeface="+mn-cs"/>
              </a:rPr>
              <a:t/>
            </a:r>
            <a:br>
              <a:rPr lang="ru-RU" sz="2100" dirty="0" smtClean="0">
                <a:solidFill>
                  <a:srgbClr val="FFFF00"/>
                </a:solidFill>
                <a:effectLst/>
                <a:ea typeface="+mn-ea"/>
                <a:cs typeface="+mn-cs"/>
              </a:rPr>
            </a:br>
            <a: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  <a:t/>
            </a:r>
            <a:b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</a:br>
            <a:r>
              <a:rPr lang="ru-RU" sz="2100" dirty="0" smtClean="0">
                <a:solidFill>
                  <a:srgbClr val="FFFF00"/>
                </a:solidFill>
                <a:effectLst/>
                <a:ea typeface="+mn-ea"/>
                <a:cs typeface="+mn-cs"/>
              </a:rPr>
              <a:t/>
            </a:r>
            <a:br>
              <a:rPr lang="ru-RU" sz="2100" dirty="0" smtClean="0">
                <a:solidFill>
                  <a:srgbClr val="FFFF00"/>
                </a:solidFill>
                <a:effectLst/>
                <a:ea typeface="+mn-ea"/>
                <a:cs typeface="+mn-cs"/>
              </a:rPr>
            </a:br>
            <a: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  <a:t/>
            </a:r>
            <a:b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</a:br>
            <a:r>
              <a:rPr lang="ru-RU" sz="2100" dirty="0" smtClean="0">
                <a:solidFill>
                  <a:srgbClr val="FFFF00"/>
                </a:solidFill>
                <a:effectLst/>
                <a:ea typeface="+mn-ea"/>
                <a:cs typeface="+mn-cs"/>
              </a:rPr>
              <a:t/>
            </a:r>
            <a:br>
              <a:rPr lang="ru-RU" sz="2100" dirty="0" smtClean="0">
                <a:solidFill>
                  <a:srgbClr val="FFFF00"/>
                </a:solidFill>
                <a:effectLst/>
                <a:ea typeface="+mn-ea"/>
                <a:cs typeface="+mn-cs"/>
              </a:rPr>
            </a:br>
            <a: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  <a:t/>
            </a:r>
            <a:b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</a:br>
            <a:r>
              <a:rPr lang="ru-RU" sz="2100" dirty="0" smtClean="0">
                <a:solidFill>
                  <a:srgbClr val="FFFF00"/>
                </a:solidFill>
                <a:effectLst/>
                <a:ea typeface="+mn-ea"/>
                <a:cs typeface="+mn-cs"/>
              </a:rPr>
              <a:t>1959 </a:t>
            </a:r>
            <a: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  <a:t>ж. С. М. Киров </a:t>
            </a:r>
            <a:r>
              <a:rPr lang="ru-RU" sz="2100" dirty="0" err="1">
                <a:solidFill>
                  <a:srgbClr val="FFFF00"/>
                </a:solidFill>
                <a:effectLst/>
                <a:ea typeface="+mn-ea"/>
                <a:cs typeface="+mn-cs"/>
              </a:rPr>
              <a:t>атындағы</a:t>
            </a:r>
            <a: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  <a:t> </a:t>
            </a:r>
            <a:r>
              <a:rPr lang="ru-RU" sz="2100" dirty="0" err="1">
                <a:solidFill>
                  <a:srgbClr val="FFFF00"/>
                </a:solidFill>
                <a:effectLst/>
                <a:ea typeface="+mn-ea"/>
                <a:cs typeface="+mn-cs"/>
              </a:rPr>
              <a:t>Қазақ</a:t>
            </a:r>
            <a: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  <a:t> </a:t>
            </a:r>
            <a:r>
              <a:rPr lang="ru-RU" sz="2100" dirty="0" err="1">
                <a:solidFill>
                  <a:srgbClr val="FFFF00"/>
                </a:solidFill>
                <a:effectLst/>
                <a:ea typeface="+mn-ea"/>
                <a:cs typeface="+mn-cs"/>
              </a:rPr>
              <a:t>мемлекеттік</a:t>
            </a:r>
            <a: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  <a:t> </a:t>
            </a:r>
            <a:r>
              <a:rPr lang="ru-RU" sz="2100" dirty="0" err="1">
                <a:solidFill>
                  <a:srgbClr val="FFFF00"/>
                </a:solidFill>
                <a:effectLst/>
                <a:ea typeface="+mn-ea"/>
                <a:cs typeface="+mn-cs"/>
              </a:rPr>
              <a:t>университетінің</a:t>
            </a:r>
            <a: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  <a:t> Геология </a:t>
            </a:r>
            <a:r>
              <a:rPr lang="ru-RU" sz="2100" dirty="0" err="1">
                <a:solidFill>
                  <a:srgbClr val="FFFF00"/>
                </a:solidFill>
                <a:effectLst/>
                <a:ea typeface="+mn-ea"/>
                <a:cs typeface="+mn-cs"/>
              </a:rPr>
              <a:t>факультетін</a:t>
            </a:r>
            <a: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  <a:t>, </a:t>
            </a:r>
            <a:r>
              <a:rPr lang="ru-RU" sz="2100" dirty="0" err="1" smtClean="0">
                <a:solidFill>
                  <a:srgbClr val="FFFF00"/>
                </a:solidFill>
                <a:effectLst/>
                <a:ea typeface="+mn-ea"/>
                <a:cs typeface="+mn-cs"/>
              </a:rPr>
              <a:t>кейін</a:t>
            </a:r>
            <a: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  <a:t/>
            </a:r>
            <a:br>
              <a:rPr lang="ru-RU" sz="2100" dirty="0">
                <a:solidFill>
                  <a:srgbClr val="FFFF00"/>
                </a:solidFill>
                <a:effectLst/>
                <a:ea typeface="+mn-ea"/>
                <a:cs typeface="+mn-cs"/>
              </a:rPr>
            </a:br>
            <a:endParaRPr lang="kk-KZ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7597165" cy="364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888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7632848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558924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А. М. Горький </a:t>
            </a:r>
            <a:r>
              <a:rPr lang="ru-RU" dirty="0" err="1"/>
              <a:t>атындағы</a:t>
            </a:r>
            <a:r>
              <a:rPr lang="ru-RU" dirty="0"/>
              <a:t> </a:t>
            </a:r>
            <a:r>
              <a:rPr lang="ru-RU" dirty="0" err="1"/>
              <a:t>Әдебиет</a:t>
            </a:r>
            <a:r>
              <a:rPr lang="ru-RU" dirty="0"/>
              <a:t> </a:t>
            </a:r>
            <a:r>
              <a:rPr lang="ru-RU" dirty="0" err="1"/>
              <a:t>институтын</a:t>
            </a:r>
            <a:r>
              <a:rPr lang="ru-RU" dirty="0"/>
              <a:t> </a:t>
            </a:r>
            <a:r>
              <a:rPr lang="ru-RU" dirty="0" err="1"/>
              <a:t>бітіреді</a:t>
            </a:r>
            <a:r>
              <a:rPr lang="ru-RU" dirty="0"/>
              <a:t>.</a:t>
            </a:r>
            <a:br>
              <a:rPr lang="ru-RU" dirty="0"/>
            </a:br>
            <a:endParaRPr lang="kk-KZ" dirty="0"/>
          </a:p>
        </p:txBody>
      </p:sp>
    </p:spTree>
    <p:extLst>
      <p:ext uri="{BB962C8B-B14F-4D97-AF65-F5344CB8AC3E}">
        <p14:creationId xmlns:p14="http://schemas.microsoft.com/office/powerpoint/2010/main" val="2687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352928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5132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776864" cy="558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11960" y="822837"/>
            <a:ext cx="38701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FF0000"/>
                </a:solidFill>
              </a:rPr>
              <a:t>1989 ж. ақпанында халқаралық Невада-</a:t>
            </a:r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kk-KZ" dirty="0">
                <a:solidFill>
                  <a:srgbClr val="FF0000"/>
                </a:solidFill>
              </a:rPr>
              <a:t>емей ядролық қаруға қарсы қозғалысының президенті болды.</a:t>
            </a:r>
          </a:p>
        </p:txBody>
      </p:sp>
    </p:spTree>
    <p:extLst>
      <p:ext uri="{BB962C8B-B14F-4D97-AF65-F5344CB8AC3E}">
        <p14:creationId xmlns:p14="http://schemas.microsoft.com/office/powerpoint/2010/main" val="2528112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15616" y="116633"/>
            <a:ext cx="7632848" cy="6264696"/>
          </a:xfrm>
        </p:spPr>
        <p:txBody>
          <a:bodyPr>
            <a:normAutofit/>
          </a:bodyPr>
          <a:lstStyle/>
          <a:p>
            <a:r>
              <a:rPr lang="ru-RU" b="1" dirty="0" err="1">
                <a:solidFill>
                  <a:srgbClr val="FFC000"/>
                </a:solidFill>
                <a:effectLst/>
              </a:rPr>
              <a:t>Ақын</a:t>
            </a:r>
            <a:r>
              <a:rPr lang="ru-RU" b="1" dirty="0">
                <a:solidFill>
                  <a:srgbClr val="FFC000"/>
                </a:solidFill>
                <a:effectLst/>
              </a:rPr>
              <a:t> мен </a:t>
            </a:r>
            <a:r>
              <a:rPr lang="ru-RU" b="1" dirty="0" err="1">
                <a:solidFill>
                  <a:srgbClr val="FFC000"/>
                </a:solidFill>
                <a:effectLst/>
              </a:rPr>
              <a:t>өлең</a:t>
            </a:r>
            <a:endParaRPr lang="ru-RU" b="1" dirty="0">
              <a:solidFill>
                <a:srgbClr val="FFC000"/>
              </a:solidFill>
              <a:effectLst/>
            </a:endParaRPr>
          </a:p>
          <a:p>
            <a:r>
              <a:rPr lang="ru-RU" dirty="0" err="1">
                <a:solidFill>
                  <a:srgbClr val="FFC000"/>
                </a:solidFill>
                <a:effectLst/>
              </a:rPr>
              <a:t>Олжас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Сүлейменов</a:t>
            </a:r>
            <a:r>
              <a:rPr lang="ru-RU" dirty="0">
                <a:solidFill>
                  <a:srgbClr val="FFC000"/>
                </a:solidFill>
                <a:effectLst/>
              </a:rPr>
              <a:t> — </a:t>
            </a:r>
            <a:r>
              <a:rPr lang="ru-RU" dirty="0" err="1">
                <a:solidFill>
                  <a:srgbClr val="FFC000"/>
                </a:solidFill>
                <a:effectLst/>
              </a:rPr>
              <a:t>табиғатынан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рухани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 smtClean="0">
                <a:solidFill>
                  <a:srgbClr val="FFC000"/>
                </a:solidFill>
                <a:effectLst/>
              </a:rPr>
              <a:t>бүғаланбаған</a:t>
            </a:r>
            <a:r>
              <a:rPr lang="ru-RU" dirty="0" smtClean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адам</a:t>
            </a:r>
            <a:r>
              <a:rPr lang="ru-RU" dirty="0">
                <a:solidFill>
                  <a:srgbClr val="FFC000"/>
                </a:solidFill>
                <a:effectLst/>
              </a:rPr>
              <a:t>. </a:t>
            </a:r>
            <a:r>
              <a:rPr lang="ru-RU" dirty="0" err="1">
                <a:solidFill>
                  <a:srgbClr val="FFC000"/>
                </a:solidFill>
                <a:effectLst/>
              </a:rPr>
              <a:t>Еркіндік</a:t>
            </a:r>
            <a:r>
              <a:rPr lang="ru-RU" dirty="0">
                <a:solidFill>
                  <a:srgbClr val="FFC000"/>
                </a:solidFill>
                <a:effectLst/>
              </a:rPr>
              <a:t> — </a:t>
            </a:r>
            <a:r>
              <a:rPr lang="ru-RU" dirty="0" err="1">
                <a:solidFill>
                  <a:srgbClr val="FFC000"/>
                </a:solidFill>
                <a:effectLst/>
              </a:rPr>
              <a:t>үнемі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оның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шығармашылық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және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қоғамдық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қызметіндеғі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негізгі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ұстаным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болып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табылатын-ды</a:t>
            </a:r>
            <a:r>
              <a:rPr lang="ru-RU" dirty="0">
                <a:solidFill>
                  <a:srgbClr val="FFC000"/>
                </a:solidFill>
                <a:effectLst/>
              </a:rPr>
              <a:t>. «</a:t>
            </a:r>
            <a:r>
              <a:rPr lang="ru-RU" dirty="0" err="1">
                <a:solidFill>
                  <a:srgbClr val="FFC000"/>
                </a:solidFill>
                <a:effectLst/>
              </a:rPr>
              <a:t>Еркіндік</a:t>
            </a:r>
            <a:r>
              <a:rPr lang="ru-RU" dirty="0">
                <a:solidFill>
                  <a:srgbClr val="FFC000"/>
                </a:solidFill>
                <a:effectLst/>
              </a:rPr>
              <a:t>» </a:t>
            </a:r>
            <a:r>
              <a:rPr lang="ru-RU" dirty="0" err="1">
                <a:solidFill>
                  <a:srgbClr val="FFC000"/>
                </a:solidFill>
                <a:effectLst/>
              </a:rPr>
              <a:t>сөзінің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мағынасы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көп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қырлы</a:t>
            </a:r>
            <a:r>
              <a:rPr lang="ru-RU" dirty="0">
                <a:solidFill>
                  <a:srgbClr val="FFC000"/>
                </a:solidFill>
                <a:effectLst/>
              </a:rPr>
              <a:t>. </a:t>
            </a:r>
            <a:r>
              <a:rPr lang="ru-RU" dirty="0" err="1">
                <a:solidFill>
                  <a:srgbClr val="FFC000"/>
                </a:solidFill>
                <a:effectLst/>
              </a:rPr>
              <a:t>Ақынның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өзі</a:t>
            </a:r>
            <a:r>
              <a:rPr lang="ru-RU" dirty="0">
                <a:solidFill>
                  <a:srgbClr val="FFC000"/>
                </a:solidFill>
                <a:effectLst/>
              </a:rPr>
              <a:t> де </a:t>
            </a:r>
            <a:r>
              <a:rPr lang="ru-RU" dirty="0" err="1">
                <a:solidFill>
                  <a:srgbClr val="FFC000"/>
                </a:solidFill>
                <a:effectLst/>
              </a:rPr>
              <a:t>дәл</a:t>
            </a:r>
            <a:r>
              <a:rPr lang="ru-RU" dirty="0">
                <a:solidFill>
                  <a:srgbClr val="FFC000"/>
                </a:solidFill>
                <a:effectLst/>
              </a:rPr>
              <a:t> осы </a:t>
            </a:r>
            <a:r>
              <a:rPr lang="ru-RU" dirty="0" err="1">
                <a:solidFill>
                  <a:srgbClr val="FFC000"/>
                </a:solidFill>
                <a:effectLst/>
              </a:rPr>
              <a:t>үғымға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бірнеше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түсініктемелер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үсынған</a:t>
            </a:r>
            <a:r>
              <a:rPr lang="ru-RU" dirty="0">
                <a:solidFill>
                  <a:srgbClr val="FFC000"/>
                </a:solidFill>
                <a:effectLst/>
              </a:rPr>
              <a:t>. </a:t>
            </a:r>
            <a:r>
              <a:rPr lang="ru-RU" dirty="0" err="1">
                <a:solidFill>
                  <a:srgbClr val="FFC000"/>
                </a:solidFill>
                <a:effectLst/>
              </a:rPr>
              <a:t>Заңғар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биіктікте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самғап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үшу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үшін</a:t>
            </a:r>
            <a:r>
              <a:rPr lang="ru-RU" dirty="0">
                <a:solidFill>
                  <a:srgbClr val="FFC000"/>
                </a:solidFill>
                <a:effectLst/>
              </a:rPr>
              <a:t> де </a:t>
            </a:r>
            <a:r>
              <a:rPr lang="ru-RU" dirty="0" err="1">
                <a:solidFill>
                  <a:srgbClr val="FFC000"/>
                </a:solidFill>
                <a:effectLst/>
              </a:rPr>
              <a:t>ауа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қажеттігін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ол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жақсы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түсінді</a:t>
            </a:r>
            <a:r>
              <a:rPr lang="ru-RU" dirty="0">
                <a:solidFill>
                  <a:srgbClr val="FFC000"/>
                </a:solidFill>
                <a:effectLst/>
              </a:rPr>
              <a:t>. </a:t>
            </a:r>
            <a:endParaRPr lang="ru-RU" dirty="0" smtClean="0">
              <a:solidFill>
                <a:srgbClr val="FFC000"/>
              </a:solidFill>
              <a:effectLst/>
            </a:endParaRPr>
          </a:p>
          <a:p>
            <a:r>
              <a:rPr lang="ru-RU" dirty="0" err="1" smtClean="0">
                <a:solidFill>
                  <a:srgbClr val="FFC000"/>
                </a:solidFill>
                <a:effectLst/>
              </a:rPr>
              <a:t>Сол</a:t>
            </a:r>
            <a:r>
              <a:rPr lang="ru-RU" dirty="0" smtClean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себепті</a:t>
            </a:r>
            <a:r>
              <a:rPr lang="ru-RU" dirty="0">
                <a:solidFill>
                  <a:srgbClr val="FFC000"/>
                </a:solidFill>
                <a:effectLst/>
              </a:rPr>
              <a:t>:</a:t>
            </a:r>
          </a:p>
          <a:p>
            <a:r>
              <a:rPr lang="ru-RU" dirty="0" err="1">
                <a:solidFill>
                  <a:srgbClr val="FFC000"/>
                </a:solidFill>
                <a:effectLst/>
              </a:rPr>
              <a:t>Суретшінің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шаруасы</a:t>
            </a:r>
            <a:r>
              <a:rPr lang="ru-RU" dirty="0">
                <a:solidFill>
                  <a:srgbClr val="FFC000"/>
                </a:solidFill>
                <a:effectLst/>
              </a:rPr>
              <a:t> не </a:t>
            </a:r>
            <a:r>
              <a:rPr lang="ru-RU" dirty="0" err="1">
                <a:solidFill>
                  <a:srgbClr val="FFC000"/>
                </a:solidFill>
                <a:effectLst/>
              </a:rPr>
              <a:t>далада</a:t>
            </a:r>
            <a:r>
              <a:rPr lang="ru-RU" dirty="0">
                <a:solidFill>
                  <a:srgbClr val="FFC000"/>
                </a:solidFill>
                <a:effectLst/>
              </a:rPr>
              <a:t>. </a:t>
            </a:r>
          </a:p>
          <a:p>
            <a:r>
              <a:rPr lang="ru-RU" dirty="0" err="1">
                <a:solidFill>
                  <a:srgbClr val="FFC000"/>
                </a:solidFill>
                <a:effectLst/>
              </a:rPr>
              <a:t>Дімкәс</a:t>
            </a:r>
            <a:r>
              <a:rPr lang="ru-RU" dirty="0">
                <a:solidFill>
                  <a:srgbClr val="FFC000"/>
                </a:solidFill>
                <a:effectLst/>
              </a:rPr>
              <a:t> талант — </a:t>
            </a:r>
            <a:r>
              <a:rPr lang="ru-RU" dirty="0" err="1">
                <a:solidFill>
                  <a:srgbClr val="FFC000"/>
                </a:solidFill>
                <a:effectLst/>
              </a:rPr>
              <a:t>далада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емес</a:t>
            </a:r>
            <a:r>
              <a:rPr lang="ru-RU" dirty="0">
                <a:solidFill>
                  <a:srgbClr val="FFC000"/>
                </a:solidFill>
                <a:effectLst/>
              </a:rPr>
              <a:t> —</a:t>
            </a:r>
          </a:p>
          <a:p>
            <a:r>
              <a:rPr lang="ru-RU" dirty="0" err="1">
                <a:solidFill>
                  <a:srgbClr val="FFC000"/>
                </a:solidFill>
                <a:effectLst/>
              </a:rPr>
              <a:t>Молада</a:t>
            </a:r>
            <a:r>
              <a:rPr lang="ru-RU" dirty="0">
                <a:solidFill>
                  <a:srgbClr val="FFC000"/>
                </a:solidFill>
                <a:effectLst/>
              </a:rPr>
              <a:t>. </a:t>
            </a:r>
          </a:p>
          <a:p>
            <a:r>
              <a:rPr lang="ru-RU" dirty="0" err="1">
                <a:solidFill>
                  <a:srgbClr val="FFC000"/>
                </a:solidFill>
                <a:effectLst/>
              </a:rPr>
              <a:t>Еркіндіктің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екінші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аты</a:t>
            </a:r>
            <a:r>
              <a:rPr lang="ru-RU" dirty="0">
                <a:solidFill>
                  <a:srgbClr val="FFC000"/>
                </a:solidFill>
                <a:effectLst/>
              </a:rPr>
              <a:t> — </a:t>
            </a:r>
            <a:r>
              <a:rPr lang="ru-RU" dirty="0" err="1">
                <a:solidFill>
                  <a:srgbClr val="FFC000"/>
                </a:solidFill>
                <a:effectLst/>
              </a:rPr>
              <a:t>сол</a:t>
            </a:r>
            <a:r>
              <a:rPr lang="ru-RU" dirty="0">
                <a:solidFill>
                  <a:srgbClr val="FFC000"/>
                </a:solidFill>
                <a:effectLst/>
              </a:rPr>
              <a:t> дала, </a:t>
            </a:r>
          </a:p>
          <a:p>
            <a:r>
              <a:rPr lang="ru-RU" dirty="0" err="1">
                <a:solidFill>
                  <a:srgbClr val="FFC000"/>
                </a:solidFill>
                <a:effectLst/>
              </a:rPr>
              <a:t>Сол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даланы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жүр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өлеңге</a:t>
            </a:r>
            <a:r>
              <a:rPr lang="ru-RU" dirty="0">
                <a:solidFill>
                  <a:srgbClr val="FFC000"/>
                </a:solidFill>
                <a:effectLst/>
              </a:rPr>
              <a:t> бала да, —</a:t>
            </a:r>
          </a:p>
          <a:p>
            <a:r>
              <a:rPr lang="ru-RU" dirty="0" err="1">
                <a:solidFill>
                  <a:srgbClr val="FFC000"/>
                </a:solidFill>
                <a:effectLst/>
              </a:rPr>
              <a:t>деп</a:t>
            </a:r>
            <a:r>
              <a:rPr lang="ru-RU" dirty="0">
                <a:solidFill>
                  <a:srgbClr val="FFC000"/>
                </a:solidFill>
                <a:effectLst/>
              </a:rPr>
              <a:t> </a:t>
            </a:r>
            <a:r>
              <a:rPr lang="ru-RU" dirty="0" err="1">
                <a:solidFill>
                  <a:srgbClr val="FFC000"/>
                </a:solidFill>
                <a:effectLst/>
              </a:rPr>
              <a:t>жырлайды</a:t>
            </a:r>
            <a:r>
              <a:rPr lang="ru-RU" dirty="0">
                <a:solidFill>
                  <a:srgbClr val="FFC000"/>
                </a:solidFill>
                <a:effectLst/>
              </a:rPr>
              <a:t>. 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32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11960" y="116632"/>
            <a:ext cx="4752528" cy="61926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https://read.kz/1118-884-thickbox/-olzhas-suleimenov-onegeli-omi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0" t="262" r="13043" b="-262"/>
          <a:stretch/>
        </p:blipFill>
        <p:spPr bwMode="auto">
          <a:xfrm>
            <a:off x="2202634" y="29087"/>
            <a:ext cx="4066050" cy="645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68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85800"/>
            <a:ext cx="6696744" cy="5479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8547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60648"/>
            <a:ext cx="7762056" cy="6264695"/>
          </a:xfrm>
        </p:spPr>
        <p:txBody>
          <a:bodyPr>
            <a:normAutofit/>
          </a:bodyPr>
          <a:lstStyle/>
          <a:p>
            <a:pPr lvl="0"/>
            <a:r>
              <a:rPr lang="ru-RU" dirty="0">
                <a:solidFill>
                  <a:srgbClr val="FFFF00"/>
                </a:solidFill>
                <a:effectLst/>
              </a:rPr>
              <a:t>1975 ж. </a:t>
            </a:r>
            <a:r>
              <a:rPr lang="ru-RU" dirty="0" err="1">
                <a:solidFill>
                  <a:srgbClr val="FFFF00"/>
                </a:solidFill>
                <a:effectLst/>
              </a:rPr>
              <a:t>жарық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көрген</a:t>
            </a:r>
            <a:r>
              <a:rPr lang="ru-RU" dirty="0">
                <a:solidFill>
                  <a:srgbClr val="FFFF00"/>
                </a:solidFill>
                <a:effectLst/>
              </a:rPr>
              <a:t> «Аз и Я» </a:t>
            </a:r>
            <a:r>
              <a:rPr lang="ru-RU" dirty="0" err="1">
                <a:solidFill>
                  <a:srgbClr val="FFFF00"/>
                </a:solidFill>
                <a:effectLst/>
              </a:rPr>
              <a:t>кітабі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түркі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және</a:t>
            </a:r>
            <a:r>
              <a:rPr lang="ru-RU" dirty="0">
                <a:solidFill>
                  <a:srgbClr val="FFFF00"/>
                </a:solidFill>
                <a:effectLst/>
              </a:rPr>
              <a:t> славян </a:t>
            </a:r>
            <a:r>
              <a:rPr lang="ru-RU" dirty="0" err="1">
                <a:solidFill>
                  <a:srgbClr val="FFFF00"/>
                </a:solidFill>
                <a:effectLst/>
              </a:rPr>
              <a:t>халықтарының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ежелгі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жазба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ескерткіштеріне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арналған</a:t>
            </a:r>
            <a:r>
              <a:rPr lang="ru-RU" dirty="0">
                <a:solidFill>
                  <a:srgbClr val="FFFF00"/>
                </a:solidFill>
                <a:effectLst/>
              </a:rPr>
              <a:t>. </a:t>
            </a:r>
            <a:r>
              <a:rPr lang="ru-RU" dirty="0" err="1">
                <a:solidFill>
                  <a:srgbClr val="FFFF00"/>
                </a:solidFill>
                <a:effectLst/>
              </a:rPr>
              <a:t>Тым-тым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арғы</a:t>
            </a:r>
            <a:r>
              <a:rPr lang="ru-RU" dirty="0">
                <a:solidFill>
                  <a:srgbClr val="FFFF00"/>
                </a:solidFill>
                <a:effectLst/>
              </a:rPr>
              <a:t>, </a:t>
            </a:r>
            <a:r>
              <a:rPr lang="ru-RU" dirty="0" err="1">
                <a:solidFill>
                  <a:srgbClr val="FFFF00"/>
                </a:solidFill>
                <a:effectLst/>
              </a:rPr>
              <a:t>есте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жоқ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ескі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замандағы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ұлт</a:t>
            </a:r>
            <a:r>
              <a:rPr lang="ru-RU" dirty="0">
                <a:solidFill>
                  <a:srgbClr val="FFFF00"/>
                </a:solidFill>
                <a:effectLst/>
              </a:rPr>
              <a:t> пен </a:t>
            </a:r>
            <a:r>
              <a:rPr lang="ru-RU" dirty="0" err="1">
                <a:solidFill>
                  <a:srgbClr val="FFFF00"/>
                </a:solidFill>
                <a:effectLst/>
              </a:rPr>
              <a:t>ұлыстардың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тілі</a:t>
            </a:r>
            <a:r>
              <a:rPr lang="ru-RU" dirty="0">
                <a:solidFill>
                  <a:srgbClr val="FFFF00"/>
                </a:solidFill>
                <a:effectLst/>
              </a:rPr>
              <a:t>, </a:t>
            </a:r>
            <a:r>
              <a:rPr lang="ru-RU" dirty="0" err="1">
                <a:solidFill>
                  <a:srgbClr val="FFFF00"/>
                </a:solidFill>
                <a:effectLst/>
              </a:rPr>
              <a:t>ғұрып-әдеті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сөз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болған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бұл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кітапті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кейінгі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зерттеушілердің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тамаша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қолғанаты</a:t>
            </a:r>
            <a:r>
              <a:rPr lang="ru-RU" dirty="0">
                <a:solidFill>
                  <a:srgbClr val="FFFF00"/>
                </a:solidFill>
                <a:effectLst/>
              </a:rPr>
              <a:t>, </a:t>
            </a:r>
            <a:r>
              <a:rPr lang="ru-RU" dirty="0" err="1">
                <a:solidFill>
                  <a:srgbClr val="FFFF00"/>
                </a:solidFill>
                <a:effectLst/>
              </a:rPr>
              <a:t>оқушылардың</a:t>
            </a:r>
            <a:r>
              <a:rPr lang="ru-RU" dirty="0">
                <a:solidFill>
                  <a:srgbClr val="FFFF00"/>
                </a:solidFill>
                <a:effectLst/>
              </a:rPr>
              <a:t>, </a:t>
            </a:r>
            <a:r>
              <a:rPr lang="ru-RU" dirty="0" err="1">
                <a:solidFill>
                  <a:srgbClr val="FFFF00"/>
                </a:solidFill>
                <a:effectLst/>
              </a:rPr>
              <a:t>қызығушылардың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сүйп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оқыр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ғылымнамасы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деуге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болады</a:t>
            </a:r>
            <a:r>
              <a:rPr lang="ru-RU" dirty="0">
                <a:solidFill>
                  <a:srgbClr val="FFFF00"/>
                </a:solidFill>
                <a:effectLst/>
              </a:rPr>
              <a:t>. </a:t>
            </a:r>
            <a:r>
              <a:rPr lang="ru-RU" dirty="0" err="1">
                <a:solidFill>
                  <a:srgbClr val="FFFF00"/>
                </a:solidFill>
                <a:effectLst/>
              </a:rPr>
              <a:t>Әсіресе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кітаптың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Шумернама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бөлімі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оқырманды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тың</a:t>
            </a:r>
            <a:r>
              <a:rPr lang="ru-RU" dirty="0">
                <a:solidFill>
                  <a:srgbClr val="FFFF00"/>
                </a:solidFill>
                <a:effectLst/>
              </a:rPr>
              <a:t> да, </a:t>
            </a:r>
            <a:r>
              <a:rPr lang="ru-RU" dirty="0" err="1">
                <a:solidFill>
                  <a:srgbClr val="FFFF00"/>
                </a:solidFill>
                <a:effectLst/>
              </a:rPr>
              <a:t>тілсім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қиялдарға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бастайды</a:t>
            </a:r>
            <a:r>
              <a:rPr lang="ru-RU" dirty="0">
                <a:solidFill>
                  <a:srgbClr val="FFFF00"/>
                </a:solidFill>
                <a:effectLst/>
              </a:rPr>
              <a:t>. </a:t>
            </a:r>
            <a:r>
              <a:rPr lang="ru-RU" dirty="0" err="1">
                <a:solidFill>
                  <a:srgbClr val="FFFF00"/>
                </a:solidFill>
                <a:effectLst/>
              </a:rPr>
              <a:t>Кітаптың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соңы</a:t>
            </a:r>
            <a:r>
              <a:rPr lang="ru-RU" dirty="0">
                <a:solidFill>
                  <a:srgbClr val="FFFF00"/>
                </a:solidFill>
                <a:effectLst/>
              </a:rPr>
              <a:t> 1001 </a:t>
            </a:r>
            <a:r>
              <a:rPr lang="ru-RU" dirty="0" err="1">
                <a:solidFill>
                  <a:srgbClr val="FFFF00"/>
                </a:solidFill>
                <a:effectLst/>
              </a:rPr>
              <a:t>сөз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атты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этимологиялық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сөздікке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ұласып</a:t>
            </a:r>
            <a:r>
              <a:rPr lang="ru-RU" dirty="0">
                <a:solidFill>
                  <a:srgbClr val="FFFF00"/>
                </a:solidFill>
                <a:effectLst/>
              </a:rPr>
              <a:t>, </a:t>
            </a:r>
            <a:r>
              <a:rPr lang="ru-RU" dirty="0" err="1">
                <a:solidFill>
                  <a:srgbClr val="FFFF00"/>
                </a:solidFill>
                <a:effectLst/>
              </a:rPr>
              <a:t>бұрыңғыдан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кемелдене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түсті</a:t>
            </a:r>
            <a:r>
              <a:rPr lang="ru-RU" dirty="0">
                <a:solidFill>
                  <a:srgbClr val="FFFF00"/>
                </a:solidFill>
                <a:effectLst/>
              </a:rPr>
              <a:t>.</a:t>
            </a:r>
          </a:p>
          <a:p>
            <a:pPr lvl="0"/>
            <a:r>
              <a:rPr lang="ru-RU" dirty="0">
                <a:solidFill>
                  <a:srgbClr val="FFFF00"/>
                </a:solidFill>
                <a:effectLst/>
              </a:rPr>
              <a:t>«1001 </a:t>
            </a:r>
            <a:r>
              <a:rPr lang="ru-RU" dirty="0" err="1">
                <a:solidFill>
                  <a:srgbClr val="FFFF00"/>
                </a:solidFill>
                <a:effectLst/>
              </a:rPr>
              <a:t>сөз</a:t>
            </a:r>
            <a:r>
              <a:rPr lang="ru-RU" dirty="0">
                <a:solidFill>
                  <a:srgbClr val="FFFF00"/>
                </a:solidFill>
                <a:effectLst/>
              </a:rPr>
              <a:t>» </a:t>
            </a:r>
            <a:r>
              <a:rPr lang="ru-RU" dirty="0" err="1">
                <a:solidFill>
                  <a:srgbClr val="FFFF00"/>
                </a:solidFill>
                <a:effectLst/>
              </a:rPr>
              <a:t>жазу</a:t>
            </a:r>
            <a:r>
              <a:rPr lang="ru-RU" dirty="0">
                <a:solidFill>
                  <a:srgbClr val="FFFF00"/>
                </a:solidFill>
                <a:effectLst/>
              </a:rPr>
              <a:t> мен </a:t>
            </a:r>
            <a:r>
              <a:rPr lang="ru-RU" dirty="0" err="1">
                <a:solidFill>
                  <a:srgbClr val="FFFF00"/>
                </a:solidFill>
                <a:effectLst/>
              </a:rPr>
              <a:t>таңбаның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тарихы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туралы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шығарма</a:t>
            </a:r>
            <a:r>
              <a:rPr lang="ru-RU" dirty="0">
                <a:solidFill>
                  <a:srgbClr val="FFFF00"/>
                </a:solidFill>
                <a:effectLst/>
              </a:rPr>
              <a:t>, </a:t>
            </a:r>
            <a:r>
              <a:rPr lang="ru-RU" dirty="0" err="1">
                <a:solidFill>
                  <a:srgbClr val="FFFF00"/>
                </a:solidFill>
                <a:effectLst/>
              </a:rPr>
              <a:t>кітап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әрқилы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мәдениеттің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кездейсоқ</a:t>
            </a:r>
            <a:r>
              <a:rPr lang="ru-RU" dirty="0">
                <a:solidFill>
                  <a:srgbClr val="FFFF00"/>
                </a:solidFill>
                <a:effectLst/>
              </a:rPr>
              <a:t>, </a:t>
            </a:r>
            <a:r>
              <a:rPr lang="ru-RU" dirty="0" err="1">
                <a:solidFill>
                  <a:srgbClr val="FFFF00"/>
                </a:solidFill>
                <a:effectLst/>
              </a:rPr>
              <a:t>жеке</a:t>
            </a:r>
            <a:r>
              <a:rPr lang="ru-RU" dirty="0">
                <a:solidFill>
                  <a:srgbClr val="FFFF00"/>
                </a:solidFill>
                <a:effectLst/>
              </a:rPr>
              <a:t> дара </a:t>
            </a:r>
            <a:r>
              <a:rPr lang="ru-RU" dirty="0" err="1">
                <a:solidFill>
                  <a:srgbClr val="FFFF00"/>
                </a:solidFill>
                <a:effectLst/>
              </a:rPr>
              <a:t>пайда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болмастан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бір-біріне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тығыз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байланыса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отырып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туылатынын</a:t>
            </a:r>
            <a:r>
              <a:rPr lang="ru-RU" dirty="0">
                <a:solidFill>
                  <a:srgbClr val="FFFF00"/>
                </a:solidFill>
                <a:effectLst/>
              </a:rPr>
              <a:t>, </a:t>
            </a:r>
            <a:r>
              <a:rPr lang="ru-RU" dirty="0" err="1">
                <a:solidFill>
                  <a:srgbClr val="FFFF00"/>
                </a:solidFill>
                <a:effectLst/>
              </a:rPr>
              <a:t>дамитынын</a:t>
            </a:r>
            <a:r>
              <a:rPr lang="ru-RU" dirty="0">
                <a:solidFill>
                  <a:srgbClr val="FFFF00"/>
                </a:solidFill>
                <a:effectLst/>
              </a:rPr>
              <a:t> осы 1001 </a:t>
            </a:r>
            <a:r>
              <a:rPr lang="ru-RU" dirty="0" err="1">
                <a:solidFill>
                  <a:srgbClr val="FFFF00"/>
                </a:solidFill>
                <a:effectLst/>
              </a:rPr>
              <a:t>сөзді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дәйек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ете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отырып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дәлелдеуге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тырысады</a:t>
            </a:r>
            <a:r>
              <a:rPr lang="ru-RU" dirty="0">
                <a:solidFill>
                  <a:srgbClr val="FFFF00"/>
                </a:solidFill>
                <a:effectLst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065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60648"/>
            <a:ext cx="7762056" cy="6192687"/>
          </a:xfrm>
        </p:spPr>
        <p:txBody>
          <a:bodyPr>
            <a:normAutofit/>
          </a:bodyPr>
          <a:lstStyle/>
          <a:p>
            <a:r>
              <a:rPr lang="ru-RU" b="1" dirty="0" err="1">
                <a:solidFill>
                  <a:srgbClr val="FFFF00"/>
                </a:solidFill>
                <a:effectLst/>
              </a:rPr>
              <a:t>Ақындығы</a:t>
            </a:r>
            <a:endParaRPr lang="ru-RU" b="1" dirty="0">
              <a:solidFill>
                <a:srgbClr val="FFFF00"/>
              </a:solidFill>
              <a:effectLst/>
            </a:endParaRPr>
          </a:p>
          <a:p>
            <a:r>
              <a:rPr lang="ru-RU" dirty="0">
                <a:solidFill>
                  <a:srgbClr val="FFFF00"/>
                </a:solidFill>
                <a:effectLst/>
              </a:rPr>
              <a:t>«</a:t>
            </a:r>
            <a:r>
              <a:rPr lang="ru-RU" dirty="0" err="1">
                <a:solidFill>
                  <a:srgbClr val="FFFF00"/>
                </a:solidFill>
                <a:effectLst/>
              </a:rPr>
              <a:t>Біз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жаңаша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өлең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жазуды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Олжастан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үйрендік</a:t>
            </a:r>
            <a:r>
              <a:rPr lang="ru-RU" dirty="0">
                <a:solidFill>
                  <a:srgbClr val="FFFF00"/>
                </a:solidFill>
                <a:effectLst/>
              </a:rPr>
              <a:t>» </a:t>
            </a:r>
            <a:r>
              <a:rPr lang="ru-RU" dirty="0" err="1">
                <a:solidFill>
                  <a:srgbClr val="FFFF00"/>
                </a:solidFill>
                <a:effectLst/>
              </a:rPr>
              <a:t>дейді</a:t>
            </a:r>
            <a:r>
              <a:rPr lang="ru-RU" dirty="0">
                <a:solidFill>
                  <a:srgbClr val="FFFF00"/>
                </a:solidFill>
                <a:effectLst/>
              </a:rPr>
              <a:t> — Сергей Марков, </a:t>
            </a:r>
            <a:r>
              <a:rPr lang="ru-RU" dirty="0" err="1">
                <a:solidFill>
                  <a:srgbClr val="FFFF00"/>
                </a:solidFill>
                <a:effectLst/>
              </a:rPr>
              <a:t>бұл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болса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Олжас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өлеңдерінің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тынысы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өзгешелігін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әйгілегендей</a:t>
            </a:r>
            <a:r>
              <a:rPr lang="ru-RU" dirty="0">
                <a:solidFill>
                  <a:srgbClr val="FFFF00"/>
                </a:solidFill>
                <a:effectLst/>
              </a:rPr>
              <a:t>. 1961 </a:t>
            </a:r>
            <a:r>
              <a:rPr lang="ru-RU" dirty="0" err="1">
                <a:solidFill>
                  <a:srgbClr val="FFFF00"/>
                </a:solidFill>
                <a:effectLst/>
              </a:rPr>
              <a:t>жылғы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тырнақ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алды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жинағы</a:t>
            </a:r>
            <a:r>
              <a:rPr lang="ru-RU" dirty="0">
                <a:solidFill>
                  <a:srgbClr val="FFFF00"/>
                </a:solidFill>
                <a:effectLst/>
              </a:rPr>
              <a:t> «</a:t>
            </a:r>
            <a:r>
              <a:rPr lang="ru-RU" dirty="0" err="1">
                <a:solidFill>
                  <a:srgbClr val="FFFF00"/>
                </a:solidFill>
                <a:effectLst/>
              </a:rPr>
              <a:t>Арғымақтар</a:t>
            </a:r>
            <a:r>
              <a:rPr lang="ru-RU" dirty="0">
                <a:solidFill>
                  <a:srgbClr val="FFFF00"/>
                </a:solidFill>
                <a:effectLst/>
              </a:rPr>
              <a:t>» </a:t>
            </a:r>
            <a:r>
              <a:rPr lang="ru-RU" dirty="0" err="1">
                <a:solidFill>
                  <a:srgbClr val="FFFF00"/>
                </a:solidFill>
                <a:effectLst/>
              </a:rPr>
              <a:t>кітабінан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бері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ол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жиырма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шақты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жыр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жинағына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аутор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болды</a:t>
            </a:r>
            <a:r>
              <a:rPr lang="ru-RU" dirty="0">
                <a:solidFill>
                  <a:srgbClr val="FFFF00"/>
                </a:solidFill>
                <a:effectLst/>
              </a:rPr>
              <a:t>. «</a:t>
            </a:r>
            <a:r>
              <a:rPr lang="ru-RU" dirty="0" err="1">
                <a:solidFill>
                  <a:srgbClr val="FFFF00"/>
                </a:solidFill>
                <a:effectLst/>
              </a:rPr>
              <a:t>Халықтың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тарихы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айналып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келгенде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ақынның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үлесіне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тиеді</a:t>
            </a:r>
            <a:r>
              <a:rPr lang="ru-RU" dirty="0">
                <a:solidFill>
                  <a:srgbClr val="FFFF00"/>
                </a:solidFill>
                <a:effectLst/>
              </a:rPr>
              <a:t>» — </a:t>
            </a:r>
            <a:r>
              <a:rPr lang="ru-RU" dirty="0" err="1">
                <a:solidFill>
                  <a:srgbClr val="FFFF00"/>
                </a:solidFill>
                <a:effectLst/>
              </a:rPr>
              <a:t>дейді</a:t>
            </a:r>
            <a:r>
              <a:rPr lang="ru-RU" dirty="0">
                <a:solidFill>
                  <a:srgbClr val="FFFF00"/>
                </a:solidFill>
                <a:effectLst/>
              </a:rPr>
              <a:t> А. С. Пушкин, </a:t>
            </a:r>
            <a:r>
              <a:rPr lang="ru-RU" dirty="0" err="1">
                <a:solidFill>
                  <a:srgbClr val="FFFF00"/>
                </a:solidFill>
                <a:effectLst/>
              </a:rPr>
              <a:t>оқып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отырсаңыз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Олжастың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өлеңдері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қазақ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халқының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талай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ғасырлық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мұңы</a:t>
            </a:r>
            <a:r>
              <a:rPr lang="ru-RU" dirty="0">
                <a:solidFill>
                  <a:srgbClr val="FFFF00"/>
                </a:solidFill>
                <a:effectLst/>
              </a:rPr>
              <a:t> мен </a:t>
            </a:r>
            <a:r>
              <a:rPr lang="ru-RU" dirty="0" err="1">
                <a:solidFill>
                  <a:srgbClr val="FFFF00"/>
                </a:solidFill>
                <a:effectLst/>
              </a:rPr>
              <a:t>қуанышын</a:t>
            </a:r>
            <a:r>
              <a:rPr lang="ru-RU" dirty="0">
                <a:solidFill>
                  <a:srgbClr val="FFFF00"/>
                </a:solidFill>
                <a:effectLst/>
              </a:rPr>
              <a:t>, сыры мен </a:t>
            </a:r>
            <a:r>
              <a:rPr lang="ru-RU" dirty="0" err="1">
                <a:solidFill>
                  <a:srgbClr val="FFFF00"/>
                </a:solidFill>
                <a:effectLst/>
              </a:rPr>
              <a:t>сипатын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айтады</a:t>
            </a:r>
            <a:r>
              <a:rPr lang="ru-RU" dirty="0">
                <a:solidFill>
                  <a:srgbClr val="FFFF00"/>
                </a:solidFill>
                <a:effectLst/>
              </a:rPr>
              <a:t>, </a:t>
            </a:r>
            <a:r>
              <a:rPr lang="ru-RU" dirty="0" err="1">
                <a:solidFill>
                  <a:srgbClr val="FFFF00"/>
                </a:solidFill>
                <a:effectLst/>
              </a:rPr>
              <a:t>енді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сіз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бір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ақынның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жырын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ғана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емес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бір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ұлттың</a:t>
            </a:r>
            <a:r>
              <a:rPr lang="ru-RU" dirty="0">
                <a:solidFill>
                  <a:srgbClr val="FFFF00"/>
                </a:solidFill>
                <a:effectLst/>
              </a:rPr>
              <a:t> сан </a:t>
            </a:r>
            <a:r>
              <a:rPr lang="ru-RU" dirty="0" err="1">
                <a:solidFill>
                  <a:srgbClr val="FFFF00"/>
                </a:solidFill>
                <a:effectLst/>
              </a:rPr>
              <a:t>ғасырлық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сәлихалы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тарихын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аралағандай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боласыз</a:t>
            </a:r>
            <a:r>
              <a:rPr lang="ru-RU" dirty="0">
                <a:solidFill>
                  <a:srgbClr val="FFFF00"/>
                </a:solidFill>
                <a:effectLst/>
              </a:rPr>
              <a:t>. </a:t>
            </a:r>
            <a:r>
              <a:rPr lang="ru-RU" dirty="0" err="1">
                <a:solidFill>
                  <a:srgbClr val="FFFF00"/>
                </a:solidFill>
                <a:effectLst/>
              </a:rPr>
              <a:t>Олжас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өлеңдері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қазақ</a:t>
            </a:r>
            <a:r>
              <a:rPr lang="ru-RU" dirty="0">
                <a:solidFill>
                  <a:srgbClr val="FFFF00"/>
                </a:solidFill>
                <a:effectLst/>
              </a:rPr>
              <a:t> пен </a:t>
            </a:r>
            <a:r>
              <a:rPr lang="ru-RU" dirty="0" err="1">
                <a:solidFill>
                  <a:srgbClr val="FFFF00"/>
                </a:solidFill>
                <a:effectLst/>
              </a:rPr>
              <a:t>орыс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арасында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ғана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емес</a:t>
            </a:r>
            <a:r>
              <a:rPr lang="ru-RU" dirty="0">
                <a:solidFill>
                  <a:srgbClr val="FFFF00"/>
                </a:solidFill>
                <a:effectLst/>
              </a:rPr>
              <a:t>, </a:t>
            </a:r>
            <a:r>
              <a:rPr lang="ru-RU" dirty="0" err="1">
                <a:solidFill>
                  <a:srgbClr val="FFFF00"/>
                </a:solidFill>
                <a:effectLst/>
              </a:rPr>
              <a:t>Еуропа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елдері</a:t>
            </a:r>
            <a:r>
              <a:rPr lang="ru-RU" dirty="0">
                <a:solidFill>
                  <a:srgbClr val="FFFF00"/>
                </a:solidFill>
                <a:effectLst/>
              </a:rPr>
              <a:t>, </a:t>
            </a:r>
            <a:r>
              <a:rPr lang="ru-RU" dirty="0" err="1">
                <a:solidFill>
                  <a:srgbClr val="FFFF00"/>
                </a:solidFill>
                <a:effectLst/>
              </a:rPr>
              <a:t>Кіші</a:t>
            </a:r>
            <a:r>
              <a:rPr lang="ru-RU" dirty="0">
                <a:solidFill>
                  <a:srgbClr val="FFFF00"/>
                </a:solidFill>
                <a:effectLst/>
              </a:rPr>
              <a:t> Азия, </a:t>
            </a:r>
            <a:r>
              <a:rPr lang="ru-RU" dirty="0" err="1">
                <a:solidFill>
                  <a:srgbClr val="FFFF00"/>
                </a:solidFill>
                <a:effectLst/>
              </a:rPr>
              <a:t>Қытай</a:t>
            </a:r>
            <a:r>
              <a:rPr lang="ru-RU" dirty="0">
                <a:solidFill>
                  <a:srgbClr val="FFFF00"/>
                </a:solidFill>
                <a:effectLst/>
              </a:rPr>
              <a:t>, Америка </a:t>
            </a:r>
            <a:r>
              <a:rPr lang="ru-RU" dirty="0" err="1">
                <a:solidFill>
                  <a:srgbClr val="FFFF00"/>
                </a:solidFill>
                <a:effectLst/>
              </a:rPr>
              <a:t>елдері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арасында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өзінің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асқақ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қазақы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үнін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аспандата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саңқылдатады</a:t>
            </a:r>
            <a:r>
              <a:rPr lang="ru-RU" dirty="0">
                <a:solidFill>
                  <a:srgbClr val="FFFF00"/>
                </a:solidFill>
                <a:effectLst/>
              </a:rPr>
              <a:t>.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61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685801"/>
            <a:ext cx="7690048" cy="5695527"/>
          </a:xfrm>
        </p:spPr>
        <p:txBody>
          <a:bodyPr>
            <a:normAutofit/>
          </a:bodyPr>
          <a:lstStyle/>
          <a:p>
            <a:r>
              <a:rPr lang="ru-RU" b="1" dirty="0" err="1">
                <a:solidFill>
                  <a:srgbClr val="FFFF00"/>
                </a:solidFill>
                <a:effectLst/>
              </a:rPr>
              <a:t>Шығармалары</a:t>
            </a:r>
            <a:r>
              <a:rPr lang="ru-RU" b="1" dirty="0">
                <a:solidFill>
                  <a:srgbClr val="FFFF00"/>
                </a:solidFill>
                <a:effectLst/>
              </a:rPr>
              <a:t>:</a:t>
            </a:r>
          </a:p>
          <a:p>
            <a:pPr lvl="0"/>
            <a:r>
              <a:rPr lang="ru-RU" dirty="0" err="1">
                <a:solidFill>
                  <a:srgbClr val="FFFF00"/>
                </a:solidFill>
                <a:effectLst/>
              </a:rPr>
              <a:t>Нұрлы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түндер</a:t>
            </a:r>
            <a:r>
              <a:rPr lang="ru-RU" dirty="0">
                <a:solidFill>
                  <a:srgbClr val="FFFF00"/>
                </a:solidFill>
                <a:effectLst/>
              </a:rPr>
              <a:t>, А., 1962;</a:t>
            </a:r>
          </a:p>
          <a:p>
            <a:pPr lvl="0"/>
            <a:r>
              <a:rPr lang="ru-RU" dirty="0" err="1">
                <a:solidFill>
                  <a:srgbClr val="FFFF00"/>
                </a:solidFill>
                <a:effectLst/>
              </a:rPr>
              <a:t>Қылықты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түн</a:t>
            </a:r>
            <a:r>
              <a:rPr lang="ru-RU" dirty="0">
                <a:solidFill>
                  <a:srgbClr val="FFFF00"/>
                </a:solidFill>
                <a:effectLst/>
              </a:rPr>
              <a:t>, А., 1963;</a:t>
            </a:r>
          </a:p>
          <a:p>
            <a:pPr lvl="0"/>
            <a:r>
              <a:rPr lang="ru-RU" dirty="0" err="1">
                <a:solidFill>
                  <a:srgbClr val="FFFF00"/>
                </a:solidFill>
                <a:effectLst/>
              </a:rPr>
              <a:t>Мешін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жылы</a:t>
            </a:r>
            <a:r>
              <a:rPr lang="ru-RU" dirty="0">
                <a:solidFill>
                  <a:srgbClr val="FFFF00"/>
                </a:solidFill>
                <a:effectLst/>
              </a:rPr>
              <a:t>, А., 1967;</a:t>
            </a:r>
          </a:p>
          <a:p>
            <a:pPr lvl="0"/>
            <a:r>
              <a:rPr lang="ru-RU" dirty="0" err="1">
                <a:solidFill>
                  <a:srgbClr val="FFFF00"/>
                </a:solidFill>
                <a:effectLst/>
              </a:rPr>
              <a:t>Таңдамалы</a:t>
            </a:r>
            <a:r>
              <a:rPr lang="ru-RU" dirty="0">
                <a:solidFill>
                  <a:srgbClr val="FFFF00"/>
                </a:solidFill>
                <a:effectLst/>
              </a:rPr>
              <a:t> лирика, М., 1968;</a:t>
            </a:r>
          </a:p>
          <a:p>
            <a:pPr lvl="0"/>
            <a:r>
              <a:rPr lang="ru-RU" dirty="0" err="1">
                <a:solidFill>
                  <a:srgbClr val="FFFF00"/>
                </a:solidFill>
                <a:effectLst/>
              </a:rPr>
              <a:t>Ақ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дария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аспанында</a:t>
            </a:r>
            <a:r>
              <a:rPr lang="ru-RU" dirty="0">
                <a:solidFill>
                  <a:srgbClr val="FFFF00"/>
                </a:solidFill>
                <a:effectLst/>
              </a:rPr>
              <a:t>, </a:t>
            </a:r>
            <a:r>
              <a:rPr lang="ru-RU" dirty="0" err="1">
                <a:solidFill>
                  <a:srgbClr val="FFFF00"/>
                </a:solidFill>
                <a:effectLst/>
              </a:rPr>
              <a:t>Таш</a:t>
            </a:r>
            <a:r>
              <a:rPr lang="ru-RU" dirty="0">
                <a:solidFill>
                  <a:srgbClr val="FFFF00"/>
                </a:solidFill>
                <a:effectLst/>
              </a:rPr>
              <a:t>., 1970;</a:t>
            </a:r>
          </a:p>
          <a:p>
            <a:pPr lvl="0"/>
            <a:r>
              <a:rPr lang="ru-RU" dirty="0" err="1">
                <a:solidFill>
                  <a:srgbClr val="FFFF00"/>
                </a:solidFill>
                <a:effectLst/>
              </a:rPr>
              <a:t>Атамекен</a:t>
            </a:r>
            <a:r>
              <a:rPr lang="ru-RU" dirty="0">
                <a:solidFill>
                  <a:srgbClr val="FFFF00"/>
                </a:solidFill>
                <a:effectLst/>
              </a:rPr>
              <a:t>, А., 1972;</a:t>
            </a:r>
          </a:p>
          <a:p>
            <a:pPr lvl="0"/>
            <a:r>
              <a:rPr lang="ru-RU" dirty="0" err="1">
                <a:solidFill>
                  <a:srgbClr val="FFFF00"/>
                </a:solidFill>
                <a:effectLst/>
              </a:rPr>
              <a:t>Қалаулы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қайырма</a:t>
            </a:r>
            <a:r>
              <a:rPr lang="ru-RU" dirty="0">
                <a:solidFill>
                  <a:srgbClr val="FFFF00"/>
                </a:solidFill>
                <a:effectLst/>
              </a:rPr>
              <a:t>, А., 1973;</a:t>
            </a:r>
          </a:p>
          <a:p>
            <a:pPr lvl="0"/>
            <a:r>
              <a:rPr lang="ru-RU" dirty="0" err="1">
                <a:solidFill>
                  <a:srgbClr val="FFFF00"/>
                </a:solidFill>
                <a:effectLst/>
              </a:rPr>
              <a:t>Жұмыр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жұлдыз</a:t>
            </a:r>
            <a:r>
              <a:rPr lang="ru-RU" dirty="0">
                <a:solidFill>
                  <a:srgbClr val="FFFF00"/>
                </a:solidFill>
                <a:effectLst/>
              </a:rPr>
              <a:t>, М., 1975;</a:t>
            </a:r>
          </a:p>
          <a:p>
            <a:pPr lvl="0"/>
            <a:r>
              <a:rPr lang="ru-RU" dirty="0" err="1">
                <a:solidFill>
                  <a:srgbClr val="FFFF00"/>
                </a:solidFill>
                <a:effectLst/>
              </a:rPr>
              <a:t>Көңіл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көкжиегі</a:t>
            </a:r>
            <a:r>
              <a:rPr lang="ru-RU" dirty="0">
                <a:solidFill>
                  <a:srgbClr val="FFFF00"/>
                </a:solidFill>
                <a:effectLst/>
              </a:rPr>
              <a:t>, А., 1976, 1980;</a:t>
            </a:r>
          </a:p>
          <a:p>
            <a:pPr lvl="0"/>
            <a:r>
              <a:rPr lang="ru-RU" dirty="0">
                <a:solidFill>
                  <a:srgbClr val="FFFF00"/>
                </a:solidFill>
                <a:effectLst/>
              </a:rPr>
              <a:t>Определение берега, А., 1979;</a:t>
            </a:r>
          </a:p>
          <a:p>
            <a:pPr lvl="0"/>
            <a:r>
              <a:rPr lang="ru-RU" dirty="0" err="1">
                <a:solidFill>
                  <a:srgbClr val="FFFF00"/>
                </a:solidFill>
                <a:effectLst/>
              </a:rPr>
              <a:t>Асқардан</a:t>
            </a:r>
            <a:r>
              <a:rPr lang="ru-RU" dirty="0">
                <a:solidFill>
                  <a:srgbClr val="FFFF00"/>
                </a:solidFill>
                <a:effectLst/>
              </a:rPr>
              <a:t> асу, А., 1987;</a:t>
            </a:r>
          </a:p>
          <a:p>
            <a:pPr lvl="0"/>
            <a:r>
              <a:rPr lang="ru-RU" dirty="0">
                <a:solidFill>
                  <a:srgbClr val="FFFF00"/>
                </a:solidFill>
                <a:effectLst/>
              </a:rPr>
              <a:t>От января до апреля, А., 1989;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86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685801"/>
            <a:ext cx="7546032" cy="5119463"/>
          </a:xfrm>
        </p:spPr>
        <p:txBody>
          <a:bodyPr>
            <a:normAutofit/>
          </a:bodyPr>
          <a:lstStyle/>
          <a:p>
            <a:r>
              <a:rPr lang="ru-RU" b="1" dirty="0" err="1">
                <a:solidFill>
                  <a:srgbClr val="FFFF00"/>
                </a:solidFill>
                <a:effectLst/>
              </a:rPr>
              <a:t>Марапаттары</a:t>
            </a:r>
            <a:endParaRPr lang="ru-RU" b="1" dirty="0">
              <a:solidFill>
                <a:srgbClr val="FFFF00"/>
              </a:solidFill>
              <a:effectLst/>
            </a:endParaRPr>
          </a:p>
          <a:p>
            <a:pPr lvl="0"/>
            <a:r>
              <a:rPr lang="ru-RU" dirty="0" err="1">
                <a:solidFill>
                  <a:srgbClr val="FFFF00"/>
                </a:solidFill>
                <a:effectLst/>
              </a:rPr>
              <a:t>Қазақстан</a:t>
            </a:r>
            <a:r>
              <a:rPr lang="ru-RU" dirty="0">
                <a:solidFill>
                  <a:srgbClr val="FFFF00"/>
                </a:solidFill>
                <a:effectLst/>
              </a:rPr>
              <a:t> Ленин комсомолы </a:t>
            </a:r>
            <a:r>
              <a:rPr lang="ru-RU" dirty="0" err="1">
                <a:solidFill>
                  <a:srgbClr val="FFFF00"/>
                </a:solidFill>
                <a:effectLst/>
              </a:rPr>
              <a:t>сыйлығы</a:t>
            </a:r>
            <a:r>
              <a:rPr lang="ru-RU" dirty="0">
                <a:solidFill>
                  <a:srgbClr val="FFFF00"/>
                </a:solidFill>
                <a:effectLst/>
              </a:rPr>
              <a:t>, 1964 ж.;</a:t>
            </a:r>
          </a:p>
          <a:p>
            <a:pPr lvl="0"/>
            <a:r>
              <a:rPr lang="ru-RU" dirty="0" err="1">
                <a:solidFill>
                  <a:srgbClr val="FFFF00"/>
                </a:solidFill>
                <a:effectLst/>
              </a:rPr>
              <a:t>Бұкілодақтық</a:t>
            </a:r>
            <a:r>
              <a:rPr lang="ru-RU" dirty="0">
                <a:solidFill>
                  <a:srgbClr val="FFFF00"/>
                </a:solidFill>
                <a:effectLst/>
              </a:rPr>
              <a:t> Ленин комсомолы </a:t>
            </a:r>
            <a:r>
              <a:rPr lang="ru-RU" dirty="0" err="1">
                <a:solidFill>
                  <a:srgbClr val="FFFF00"/>
                </a:solidFill>
                <a:effectLst/>
              </a:rPr>
              <a:t>сыйлығы</a:t>
            </a:r>
            <a:r>
              <a:rPr lang="ru-RU" dirty="0">
                <a:solidFill>
                  <a:srgbClr val="FFFF00"/>
                </a:solidFill>
                <a:effectLst/>
              </a:rPr>
              <a:t>, 1967 ж.;</a:t>
            </a:r>
          </a:p>
          <a:p>
            <a:pPr lvl="0"/>
            <a:r>
              <a:rPr lang="ru-RU" dirty="0" err="1">
                <a:solidFill>
                  <a:srgbClr val="FFFF00"/>
                </a:solidFill>
                <a:effectLst/>
              </a:rPr>
              <a:t>Қазақ</a:t>
            </a:r>
            <a:r>
              <a:rPr lang="ru-RU" dirty="0">
                <a:solidFill>
                  <a:srgbClr val="FFFF00"/>
                </a:solidFill>
                <a:effectLst/>
              </a:rPr>
              <a:t> КСР </a:t>
            </a:r>
            <a:r>
              <a:rPr lang="ru-RU" dirty="0" err="1">
                <a:solidFill>
                  <a:srgbClr val="FFFF00"/>
                </a:solidFill>
                <a:effectLst/>
              </a:rPr>
              <a:t>мемлекеттік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сыйлығы</a:t>
            </a:r>
            <a:r>
              <a:rPr lang="ru-RU" dirty="0">
                <a:solidFill>
                  <a:srgbClr val="FFFF00"/>
                </a:solidFill>
                <a:effectLst/>
              </a:rPr>
              <a:t>, 1972 ж.;</a:t>
            </a:r>
          </a:p>
          <a:p>
            <a:pPr lvl="0"/>
            <a:r>
              <a:rPr lang="ru-RU" dirty="0" err="1">
                <a:solidFill>
                  <a:srgbClr val="FFFF00"/>
                </a:solidFill>
                <a:effectLst/>
              </a:rPr>
              <a:t>Қазақстанның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Халық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жазушысы</a:t>
            </a:r>
            <a:r>
              <a:rPr lang="ru-RU" dirty="0">
                <a:solidFill>
                  <a:srgbClr val="FFFF00"/>
                </a:solidFill>
                <a:effectLst/>
              </a:rPr>
              <a:t> </a:t>
            </a:r>
            <a:r>
              <a:rPr lang="ru-RU" dirty="0" err="1">
                <a:solidFill>
                  <a:srgbClr val="FFFF00"/>
                </a:solidFill>
                <a:effectLst/>
              </a:rPr>
              <a:t>атағы</a:t>
            </a:r>
            <a:r>
              <a:rPr lang="ru-RU" dirty="0">
                <a:solidFill>
                  <a:srgbClr val="FFFF00"/>
                </a:solidFill>
                <a:effectLst/>
              </a:rPr>
              <a:t>, 1992 ж.;</a:t>
            </a:r>
          </a:p>
          <a:p>
            <a:pPr lvl="0"/>
            <a:r>
              <a:rPr lang="ru-RU" dirty="0" err="1">
                <a:solidFill>
                  <a:srgbClr val="FFFF00"/>
                </a:solidFill>
                <a:effectLst/>
              </a:rPr>
              <a:t>Тәуелсіз</a:t>
            </a:r>
            <a:r>
              <a:rPr lang="ru-RU" dirty="0">
                <a:solidFill>
                  <a:srgbClr val="FFFF00"/>
                </a:solidFill>
                <a:effectLst/>
              </a:rPr>
              <a:t> «</a:t>
            </a:r>
            <a:r>
              <a:rPr lang="ru-RU" dirty="0" err="1">
                <a:solidFill>
                  <a:srgbClr val="FFFF00"/>
                </a:solidFill>
                <a:effectLst/>
              </a:rPr>
              <a:t>Тарлан</a:t>
            </a:r>
            <a:r>
              <a:rPr lang="ru-RU" dirty="0">
                <a:solidFill>
                  <a:srgbClr val="FFFF00"/>
                </a:solidFill>
                <a:effectLst/>
              </a:rPr>
              <a:t>» </a:t>
            </a:r>
            <a:r>
              <a:rPr lang="ru-RU" dirty="0" err="1">
                <a:solidFill>
                  <a:srgbClr val="FFFF00"/>
                </a:solidFill>
                <a:effectLst/>
              </a:rPr>
              <a:t>сыйлығы</a:t>
            </a:r>
            <a:r>
              <a:rPr lang="ru-RU" dirty="0">
                <a:solidFill>
                  <a:srgbClr val="FFFF00"/>
                </a:solidFill>
                <a:effectLst/>
              </a:rPr>
              <a:t>, 2000 ж</a:t>
            </a:r>
            <a:r>
              <a:rPr lang="ru-RU" dirty="0" smtClean="0">
                <a:solidFill>
                  <a:srgbClr val="FFFF00"/>
                </a:solidFill>
                <a:effectLst/>
              </a:rPr>
              <a:t>.</a:t>
            </a:r>
            <a:r>
              <a:rPr lang="ru-RU" dirty="0">
                <a:effectLst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225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75</TotalTime>
  <Words>540</Words>
  <Application>Microsoft Office PowerPoint</Application>
  <PresentationFormat>Экран (4:3)</PresentationFormat>
  <Paragraphs>39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1959 ж. С. М. Киров атындағы Қазақ мемлекеттік университетінің Геология факультетін, кейін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</cp:lastModifiedBy>
  <cp:revision>5</cp:revision>
  <dcterms:created xsi:type="dcterms:W3CDTF">2017-04-05T18:26:34Z</dcterms:created>
  <dcterms:modified xsi:type="dcterms:W3CDTF">2021-09-06T18:45:21Z</dcterms:modified>
</cp:coreProperties>
</file>