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theme/themeOverride8.xml" ContentType="application/vnd.openxmlformats-officedocument.themeOverride+xml"/>
  <Default Extension="png" ContentType="image/png"/>
  <Override PartName="/ppt/theme/themeOverride11.xml" ContentType="application/vnd.openxmlformats-officedocument.themeOverr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10.xml" ContentType="application/vnd.openxmlformats-officedocument.themeOverr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Override9.xml" ContentType="application/vnd.openxmlformats-officedocument.themeOverr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46D4-D741-48C5-9507-BC6674844C53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4DA85-96DF-414C-8C2D-BCCA61690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46D4-D741-48C5-9507-BC6674844C53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4DA85-96DF-414C-8C2D-BCCA61690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46D4-D741-48C5-9507-BC6674844C53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4DA85-96DF-414C-8C2D-BCCA61690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46D4-D741-48C5-9507-BC6674844C53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4DA85-96DF-414C-8C2D-BCCA61690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46D4-D741-48C5-9507-BC6674844C53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4DA85-96DF-414C-8C2D-BCCA61690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46D4-D741-48C5-9507-BC6674844C53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4DA85-96DF-414C-8C2D-BCCA61690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46D4-D741-48C5-9507-BC6674844C53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4DA85-96DF-414C-8C2D-BCCA61690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46D4-D741-48C5-9507-BC6674844C53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4DA85-96DF-414C-8C2D-BCCA61690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46D4-D741-48C5-9507-BC6674844C53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4DA85-96DF-414C-8C2D-BCCA61690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46D4-D741-48C5-9507-BC6674844C53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4DA85-96DF-414C-8C2D-BCCA61690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46D4-D741-48C5-9507-BC6674844C53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4DA85-96DF-414C-8C2D-BCCA61690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946D4-D741-48C5-9507-BC6674844C53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4DA85-96DF-414C-8C2D-BCCA61690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8000" b="1" i="1" dirty="0">
                <a:solidFill>
                  <a:schemeClr val="bg1"/>
                </a:solidFill>
              </a:rPr>
              <a:t>Тема:</a:t>
            </a:r>
            <a:r>
              <a:rPr lang="ru-RU" sz="8000" i="1" dirty="0">
                <a:solidFill>
                  <a:schemeClr val="bg1"/>
                </a:solidFill>
              </a:rPr>
              <a:t> </a:t>
            </a:r>
            <a:r>
              <a:rPr lang="ru-RU" sz="8000" dirty="0">
                <a:solidFill>
                  <a:schemeClr val="bg1"/>
                </a:solidFill>
              </a:rPr>
              <a:t>Благодарность не знает границ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1428737"/>
            <a:ext cx="864399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1</a:t>
            </a:r>
            <a:r>
              <a:rPr lang="ru-RU" sz="3600" dirty="0">
                <a:solidFill>
                  <a:schemeClr val="bg1"/>
                </a:solidFill>
              </a:rPr>
              <a:t>. Познакомиться с </a:t>
            </a:r>
            <a:r>
              <a:rPr lang="ru-RU" sz="3600" dirty="0" smtClean="0">
                <a:solidFill>
                  <a:schemeClr val="bg1"/>
                </a:solidFill>
              </a:rPr>
              <a:t>понятием </a:t>
            </a:r>
            <a:r>
              <a:rPr lang="ru-RU" sz="3600" dirty="0">
                <a:solidFill>
                  <a:schemeClr val="bg1"/>
                </a:solidFill>
              </a:rPr>
              <a:t>«благодарность»</a:t>
            </a:r>
          </a:p>
          <a:p>
            <a:r>
              <a:rPr lang="ru-RU" sz="3600" dirty="0">
                <a:solidFill>
                  <a:schemeClr val="bg1"/>
                </a:solidFill>
              </a:rPr>
              <a:t>2. Закрепить,  какими словами можно выразить слова благодарности.</a:t>
            </a:r>
          </a:p>
          <a:p>
            <a:r>
              <a:rPr lang="ru-RU" sz="3600" dirty="0">
                <a:solidFill>
                  <a:schemeClr val="bg1"/>
                </a:solidFill>
              </a:rPr>
              <a:t>3.  Понять за какие дела и поступки люди благодарят друг друга.</a:t>
            </a:r>
          </a:p>
          <a:p>
            <a:r>
              <a:rPr lang="ru-RU" sz="3600" dirty="0">
                <a:solidFill>
                  <a:schemeClr val="bg1"/>
                </a:solidFill>
              </a:rPr>
              <a:t>4. Учиться благодарить окружающих нас людей за добрые дела и  поступки.</a:t>
            </a:r>
          </a:p>
          <a:p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714348" y="214290"/>
            <a:ext cx="7772400" cy="1470025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bg1"/>
                </a:solidFill>
              </a:rPr>
              <a:t>Цели классного часа:</a:t>
            </a:r>
            <a:endParaRPr lang="ru-RU" sz="6000" dirty="0">
              <a:solidFill>
                <a:schemeClr val="bg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1142984"/>
            <a:ext cx="8643998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5400" b="1" i="1" dirty="0">
                <a:solidFill>
                  <a:schemeClr val="bg1"/>
                </a:solidFill>
              </a:rPr>
              <a:t>Благодарность</a:t>
            </a:r>
            <a:r>
              <a:rPr lang="ru-RU" sz="4400" b="1" i="1" dirty="0">
                <a:solidFill>
                  <a:schemeClr val="bg1"/>
                </a:solidFill>
              </a:rPr>
              <a:t> </a:t>
            </a:r>
            <a:r>
              <a:rPr lang="ru-RU" sz="4400" b="1" dirty="0">
                <a:solidFill>
                  <a:schemeClr val="bg1"/>
                </a:solidFill>
              </a:rPr>
              <a:t>– это чувство признательности человека к другому человеку за оказанное добро и внимание, а также выражение высокой оценки его мыслей, поступков и действий.</a:t>
            </a:r>
            <a:endParaRPr lang="ru-RU" sz="4400" dirty="0">
              <a:solidFill>
                <a:schemeClr val="bg1"/>
              </a:solidFill>
            </a:endParaRPr>
          </a:p>
          <a:p>
            <a:pPr algn="just"/>
            <a:endParaRPr lang="ru-RU" sz="4400" dirty="0">
              <a:solidFill>
                <a:schemeClr val="bg1"/>
              </a:solidFill>
            </a:endParaRPr>
          </a:p>
          <a:p>
            <a:pPr algn="just"/>
            <a:endParaRPr lang="ru-RU" sz="4400" dirty="0">
              <a:solidFill>
                <a:schemeClr val="bg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-71462"/>
            <a:ext cx="8643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</a:rPr>
              <a:t>Собери пословицу</a:t>
            </a:r>
            <a:endParaRPr lang="ru-RU" sz="4000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44" y="974398"/>
          <a:ext cx="8858312" cy="1097280"/>
        </p:xfrm>
        <a:graphic>
          <a:graphicData uri="http://schemas.openxmlformats.org/drawingml/2006/table">
            <a:tbl>
              <a:tblPr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858312"/>
              </a:tblGrid>
              <a:tr h="3929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1.От </a:t>
                      </a:r>
                      <a:r>
                        <a:rPr lang="ru-RU" sz="3600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благодарных </a:t>
                      </a:r>
                      <a:r>
                        <a:rPr lang="ru-RU" sz="3600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слов </a:t>
                      </a:r>
                      <a:r>
                        <a:rPr lang="ru-RU" sz="3600" dirty="0" smtClean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язык не отсохнет.</a:t>
                      </a:r>
                    </a:p>
                  </a:txBody>
                  <a:tcPr marL="61501" marR="61501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9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2. Как </a:t>
                      </a:r>
                      <a:r>
                        <a:rPr lang="ru-RU" sz="3600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аукнется</a:t>
                      </a:r>
                      <a:r>
                        <a:rPr lang="ru-RU" sz="3600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ru-RU" sz="3600" dirty="0" smtClean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так и откликнется.</a:t>
                      </a:r>
                      <a:endParaRPr lang="ru-RU" sz="36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501" marR="61501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2844" y="2640336"/>
          <a:ext cx="8858312" cy="1645920"/>
        </p:xfrm>
        <a:graphic>
          <a:graphicData uri="http://schemas.openxmlformats.org/drawingml/2006/table">
            <a:tbl>
              <a:tblPr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858312"/>
              </a:tblGrid>
              <a:tr h="3929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 smtClean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1. Доброе дело без награды не останется. </a:t>
                      </a:r>
                    </a:p>
                  </a:txBody>
                  <a:tcPr marL="61501" marR="61501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9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2. </a:t>
                      </a:r>
                      <a:r>
                        <a:rPr lang="ru-RU" sz="3600" dirty="0" smtClean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Хорош тот, кто поит да кормит, но и тот не плох, кто хлеб – соль помнит.</a:t>
                      </a:r>
                    </a:p>
                  </a:txBody>
                  <a:tcPr marL="61501" marR="61501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4786322"/>
          <a:ext cx="8858312" cy="1645920"/>
        </p:xfrm>
        <a:graphic>
          <a:graphicData uri="http://schemas.openxmlformats.org/drawingml/2006/table">
            <a:tbl>
              <a:tblPr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858312"/>
              </a:tblGrid>
              <a:tr h="3929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 smtClean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1. На добрый привет - добрый ответ.</a:t>
                      </a:r>
                    </a:p>
                  </a:txBody>
                  <a:tcPr marL="61501" marR="61501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9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2. </a:t>
                      </a:r>
                      <a:r>
                        <a:rPr lang="ru-RU" sz="3600" dirty="0" smtClean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Каждый день будь благодарен за то, что имеешь, и  за то, что ты есть.</a:t>
                      </a:r>
                    </a:p>
                  </a:txBody>
                  <a:tcPr marL="61501" marR="61501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142852"/>
            <a:ext cx="8643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5400" b="1" i="1" dirty="0" smtClean="0">
                <a:solidFill>
                  <a:schemeClr val="bg1"/>
                </a:solidFill>
              </a:rPr>
              <a:t>Благодарю</a:t>
            </a:r>
            <a:r>
              <a:rPr lang="ru-RU" sz="4400" dirty="0" smtClean="0">
                <a:solidFill>
                  <a:schemeClr val="bg1"/>
                </a:solidFill>
              </a:rPr>
              <a:t>…</a:t>
            </a:r>
            <a:endParaRPr lang="ru-RU" sz="4400" dirty="0">
              <a:solidFill>
                <a:schemeClr val="bg1"/>
              </a:solidFill>
            </a:endParaRPr>
          </a:p>
        </p:txBody>
      </p:sp>
      <p:pic>
        <p:nvPicPr>
          <p:cNvPr id="17410" name="Picture 2" descr="C:\Users\Оксана\Desktop\БЛАГОДАРНОСТЬ\shutterstock_17943076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142984"/>
            <a:ext cx="7862911" cy="5236400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142852"/>
            <a:ext cx="8643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5400" b="1" i="1" dirty="0" smtClean="0">
                <a:solidFill>
                  <a:schemeClr val="bg1"/>
                </a:solidFill>
              </a:rPr>
              <a:t>Благодарю</a:t>
            </a:r>
            <a:r>
              <a:rPr lang="ru-RU" sz="4400" dirty="0" smtClean="0">
                <a:solidFill>
                  <a:schemeClr val="bg1"/>
                </a:solidFill>
              </a:rPr>
              <a:t>…</a:t>
            </a:r>
            <a:endParaRPr lang="ru-RU" sz="4400" dirty="0">
              <a:solidFill>
                <a:schemeClr val="bg1"/>
              </a:solidFill>
            </a:endParaRPr>
          </a:p>
        </p:txBody>
      </p:sp>
      <p:pic>
        <p:nvPicPr>
          <p:cNvPr id="18434" name="Picture 2" descr="C:\Users\Оксана\Desktop\БЛАГОДАРНОСТЬ\cvety_veteran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582" y="1000108"/>
            <a:ext cx="7922508" cy="5572164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142852"/>
            <a:ext cx="8643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5400" b="1" i="1" dirty="0" smtClean="0">
                <a:solidFill>
                  <a:schemeClr val="bg1"/>
                </a:solidFill>
              </a:rPr>
              <a:t>Благодарю</a:t>
            </a:r>
            <a:r>
              <a:rPr lang="ru-RU" sz="4400" dirty="0" smtClean="0">
                <a:solidFill>
                  <a:schemeClr val="bg1"/>
                </a:solidFill>
              </a:rPr>
              <a:t>…</a:t>
            </a:r>
            <a:endParaRPr lang="ru-RU" sz="4400" dirty="0">
              <a:solidFill>
                <a:schemeClr val="bg1"/>
              </a:solidFill>
            </a:endParaRPr>
          </a:p>
        </p:txBody>
      </p:sp>
      <p:pic>
        <p:nvPicPr>
          <p:cNvPr id="19458" name="Picture 2" descr="C:\Users\Оксана\Desktop\БЛАГОДАРНОСТЬ\full_size_1506494235-7afc7b2551bd9c92ce88342be7eb5eb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051" y="1214422"/>
            <a:ext cx="8240915" cy="5214974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142852"/>
            <a:ext cx="8643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5400" b="1" i="1" dirty="0" smtClean="0">
                <a:solidFill>
                  <a:schemeClr val="bg1"/>
                </a:solidFill>
              </a:rPr>
              <a:t>Благодарю</a:t>
            </a:r>
            <a:r>
              <a:rPr lang="ru-RU" sz="4400" dirty="0" smtClean="0">
                <a:solidFill>
                  <a:schemeClr val="bg1"/>
                </a:solidFill>
              </a:rPr>
              <a:t>…</a:t>
            </a:r>
            <a:endParaRPr lang="ru-RU" sz="4400" dirty="0">
              <a:solidFill>
                <a:schemeClr val="bg1"/>
              </a:solidFill>
            </a:endParaRPr>
          </a:p>
        </p:txBody>
      </p:sp>
      <p:pic>
        <p:nvPicPr>
          <p:cNvPr id="20482" name="Picture 2" descr="C:\Users\Оксана\Desktop\БЛАГОДАРНОСТЬ\AdobeStock_10396834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109706"/>
            <a:ext cx="8086692" cy="5391128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142852"/>
            <a:ext cx="8643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5400" b="1" i="1" dirty="0" smtClean="0">
                <a:solidFill>
                  <a:schemeClr val="bg1"/>
                </a:solidFill>
              </a:rPr>
              <a:t>Благодарю</a:t>
            </a:r>
            <a:r>
              <a:rPr lang="ru-RU" sz="4400" dirty="0" smtClean="0">
                <a:solidFill>
                  <a:schemeClr val="bg1"/>
                </a:solidFill>
              </a:rPr>
              <a:t>…</a:t>
            </a:r>
            <a:endParaRPr lang="ru-RU" sz="4400" dirty="0">
              <a:solidFill>
                <a:schemeClr val="bg1"/>
              </a:solidFill>
            </a:endParaRPr>
          </a:p>
        </p:txBody>
      </p:sp>
      <p:pic>
        <p:nvPicPr>
          <p:cNvPr id="21506" name="Picture 2" descr="C:\Users\Оксана\Desktop\БЛАГОДАРНОСТЬ\0beFumC48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016896"/>
            <a:ext cx="8072494" cy="5550534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142852"/>
            <a:ext cx="8643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5400" b="1" i="1" dirty="0" smtClean="0">
                <a:solidFill>
                  <a:schemeClr val="bg1"/>
                </a:solidFill>
              </a:rPr>
              <a:t>Благодарю</a:t>
            </a:r>
            <a:r>
              <a:rPr lang="ru-RU" sz="4400" dirty="0" smtClean="0">
                <a:solidFill>
                  <a:schemeClr val="bg1"/>
                </a:solidFill>
              </a:rPr>
              <a:t>…</a:t>
            </a:r>
            <a:endParaRPr lang="ru-RU" sz="4400" dirty="0">
              <a:solidFill>
                <a:schemeClr val="bg1"/>
              </a:solidFill>
            </a:endParaRPr>
          </a:p>
        </p:txBody>
      </p:sp>
      <p:pic>
        <p:nvPicPr>
          <p:cNvPr id="22530" name="Picture 2" descr="C:\Users\Оксана\Desktop\БЛАГОДАРНОСТЬ\Солнечное детств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071546"/>
            <a:ext cx="8245954" cy="5357850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142852"/>
            <a:ext cx="8643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solidFill>
                  <a:schemeClr val="bg1"/>
                </a:solidFill>
              </a:rPr>
              <a:t>Цветок благодарности</a:t>
            </a:r>
            <a:endParaRPr lang="ru-RU" sz="4400" i="1" dirty="0">
              <a:solidFill>
                <a:schemeClr val="bg1"/>
              </a:solidFill>
            </a:endParaRPr>
          </a:p>
        </p:txBody>
      </p:sp>
      <p:pic>
        <p:nvPicPr>
          <p:cNvPr id="23554" name="Picture 2" descr="https://avatars.mds.yandex.net/get-pdb/921063/f67b088f-afa7-444c-87ea-c96c3333bc3e/s12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16201"/>
            <a:ext cx="4857752" cy="5075716"/>
          </a:xfrm>
          <a:prstGeom prst="rect">
            <a:avLst/>
          </a:prstGeom>
          <a:noFill/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4786314" y="1428736"/>
            <a:ext cx="4357686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 группа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Родителям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 группа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Дедушке и бабушке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 группа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Учителям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 группа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</a:t>
            </a:r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Другу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 группа </a:t>
            </a:r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Природе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 группа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</a:t>
            </a:r>
            <a:r>
              <a:rPr kumimoji="0" lang="ru-RU" sz="2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Работникам школы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571744"/>
            <a:ext cx="86439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chemeClr val="bg1"/>
                </a:solidFill>
              </a:rPr>
              <a:t>Спасибо за внимание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204</Words>
  <Application>Microsoft Office PowerPoint</Application>
  <PresentationFormat>Экран (4:3)</PresentationFormat>
  <Paragraphs>33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Тема: Благодарность не знает границ</vt:lpstr>
      <vt:lpstr>Цели классного часа: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Благодарность не знает границ</dc:title>
  <dc:creator>Оксана</dc:creator>
  <cp:lastModifiedBy>Оксана</cp:lastModifiedBy>
  <cp:revision>5</cp:revision>
  <dcterms:created xsi:type="dcterms:W3CDTF">2019-02-18T14:25:33Z</dcterms:created>
  <dcterms:modified xsi:type="dcterms:W3CDTF">2019-02-28T06:30:09Z</dcterms:modified>
</cp:coreProperties>
</file>